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324" r:id="rId3"/>
    <p:sldId id="325" r:id="rId4"/>
    <p:sldId id="321" r:id="rId5"/>
    <p:sldId id="323" r:id="rId6"/>
    <p:sldId id="348" r:id="rId7"/>
    <p:sldId id="326" r:id="rId8"/>
    <p:sldId id="320" r:id="rId9"/>
    <p:sldId id="337" r:id="rId10"/>
    <p:sldId id="329" r:id="rId11"/>
    <p:sldId id="316" r:id="rId12"/>
    <p:sldId id="317" r:id="rId13"/>
    <p:sldId id="318" r:id="rId14"/>
    <p:sldId id="327" r:id="rId15"/>
    <p:sldId id="335" r:id="rId16"/>
    <p:sldId id="336" r:id="rId17"/>
    <p:sldId id="283" r:id="rId18"/>
    <p:sldId id="340" r:id="rId19"/>
    <p:sldId id="286" r:id="rId20"/>
    <p:sldId id="287" r:id="rId21"/>
    <p:sldId id="288" r:id="rId22"/>
    <p:sldId id="315" r:id="rId23"/>
    <p:sldId id="289" r:id="rId24"/>
    <p:sldId id="290" r:id="rId25"/>
    <p:sldId id="339" r:id="rId26"/>
    <p:sldId id="291" r:id="rId27"/>
    <p:sldId id="292" r:id="rId28"/>
    <p:sldId id="294" r:id="rId29"/>
    <p:sldId id="346" r:id="rId30"/>
    <p:sldId id="272" r:id="rId31"/>
    <p:sldId id="341" r:id="rId32"/>
    <p:sldId id="273" r:id="rId33"/>
    <p:sldId id="347" r:id="rId34"/>
    <p:sldId id="300" r:id="rId35"/>
    <p:sldId id="333" r:id="rId36"/>
    <p:sldId id="332" r:id="rId37"/>
    <p:sldId id="344" r:id="rId38"/>
    <p:sldId id="342" r:id="rId39"/>
    <p:sldId id="271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41"/>
    <p:restoredTop sz="74157" autoAdjust="0"/>
  </p:normalViewPr>
  <p:slideViewPr>
    <p:cSldViewPr snapToGrid="0">
      <p:cViewPr varScale="1">
        <p:scale>
          <a:sx n="106" d="100"/>
          <a:sy n="106" d="100"/>
        </p:scale>
        <p:origin x="2680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90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4.jp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9A4DB-8538-423E-A98B-5BD5CE11541C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3E53A8-789F-4797-93AF-9929043D2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4955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E53A8-789F-4797-93AF-9929043D27A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467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E53A8-789F-4797-93AF-9929043D27A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569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444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E53A8-789F-4797-93AF-9929043D27A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96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E53A8-789F-4797-93AF-9929043D27A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435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(Region-based Convolutional Network)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E53A8-789F-4797-93AF-9929043D27A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7047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[1] J. </a:t>
            </a:r>
            <a:r>
              <a:rPr lang="en-US" altLang="zh-CN" dirty="0" err="1"/>
              <a:t>Uijlings</a:t>
            </a:r>
            <a:r>
              <a:rPr lang="en-US" altLang="zh-CN" dirty="0"/>
              <a:t>, K. van de Sande, T. </a:t>
            </a:r>
            <a:r>
              <a:rPr lang="en-US" altLang="zh-CN" dirty="0" err="1"/>
              <a:t>Gevers</a:t>
            </a:r>
            <a:r>
              <a:rPr lang="en-US" altLang="zh-CN" dirty="0"/>
              <a:t>, and A. </a:t>
            </a:r>
            <a:r>
              <a:rPr lang="en-US" altLang="zh-CN" dirty="0" err="1"/>
              <a:t>Smeulders</a:t>
            </a:r>
            <a:r>
              <a:rPr lang="en-US" altLang="zh-CN" dirty="0"/>
              <a:t>. Selective search for object recognition. IJCV, 2013.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E53A8-789F-4797-93AF-9929043D27A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788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639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883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142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"/>
            <a:ext cx="12192000" cy="83661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/>
          </a:p>
        </p:txBody>
      </p:sp>
      <p:sp>
        <p:nvSpPr>
          <p:cNvPr id="3" name="矩形 2"/>
          <p:cNvSpPr/>
          <p:nvPr userDrawn="1"/>
        </p:nvSpPr>
        <p:spPr>
          <a:xfrm>
            <a:off x="0" y="836614"/>
            <a:ext cx="12192000" cy="523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09151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882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8805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430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1849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401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9767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794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13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47E1A-4341-48B1-B2BF-022A9046A8F4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B0F1C-597B-4196-853C-732F48760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58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icenter.tsinghua.edu.cn/icenterwiki/index.php/&#35745;&#31639;&#26426;&#35270;&#35273;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ssgirshick.info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22435" y="1815495"/>
            <a:ext cx="10184081" cy="2387600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+mj-ea"/>
              </a:rPr>
              <a:t>Visual Object Detection</a:t>
            </a:r>
            <a:br>
              <a:rPr lang="en-US" altLang="zh-CN" dirty="0">
                <a:latin typeface="+mj-ea"/>
              </a:rPr>
            </a:br>
            <a:br>
              <a:rPr lang="en-US" altLang="zh-CN" dirty="0">
                <a:latin typeface="+mj-ea"/>
              </a:rPr>
            </a:br>
            <a:r>
              <a:rPr lang="zh-CN" altLang="en-US" dirty="0">
                <a:latin typeface="+mj-ea"/>
              </a:rPr>
              <a:t>视觉对象检测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10640" y="5004161"/>
            <a:ext cx="9144000" cy="13656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zh-CN" altLang="en-US" dirty="0"/>
              <a:t>智能系统实验室</a:t>
            </a:r>
            <a:endParaRPr lang="en-US" altLang="zh-CN" dirty="0"/>
          </a:p>
          <a:p>
            <a:r>
              <a:rPr lang="zh-CN" altLang="en-US" dirty="0"/>
              <a:t>清华大学基础工业训练中心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0"/>
            <a:ext cx="2353432" cy="186022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0"/>
            <a:ext cx="2398740" cy="18154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A55E230-4B4C-4046-A04E-2C3FCA1B4A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676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对象检测的识别精确率指标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92193"/>
          </a:xfrm>
        </p:spPr>
        <p:txBody>
          <a:bodyPr>
            <a:normAutofit/>
          </a:bodyPr>
          <a:lstStyle/>
          <a:p>
            <a:r>
              <a:rPr lang="zh-CN" altLang="en-US" dirty="0"/>
              <a:t>常用的识别精确率指标：</a:t>
            </a:r>
            <a:endParaRPr lang="en-US" altLang="zh-CN" dirty="0"/>
          </a:p>
          <a:p>
            <a:endParaRPr lang="en-US" altLang="zh-CN" dirty="0"/>
          </a:p>
          <a:p>
            <a:pPr lvl="1"/>
            <a:r>
              <a:rPr lang="zh-CN" altLang="en-US" dirty="0"/>
              <a:t>平均精确率均值</a:t>
            </a:r>
            <a:r>
              <a:rPr lang="en-US" altLang="zh-CN" dirty="0" err="1"/>
              <a:t>mAP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PR</a:t>
            </a:r>
            <a:r>
              <a:rPr lang="zh-CN" altLang="en-US" dirty="0"/>
              <a:t>曲线的覆盖率</a:t>
            </a:r>
            <a:r>
              <a:rPr lang="en-US" altLang="zh-CN" dirty="0"/>
              <a:t>AUC</a:t>
            </a:r>
            <a:r>
              <a:rPr lang="zh-CN" altLang="en-US" dirty="0"/>
              <a:t>：</a:t>
            </a:r>
            <a:r>
              <a:rPr lang="en-US" altLang="zh-CN" dirty="0"/>
              <a:t>P</a:t>
            </a:r>
            <a:r>
              <a:rPr lang="zh-CN" altLang="en-US" dirty="0"/>
              <a:t>为精确率，</a:t>
            </a:r>
            <a:r>
              <a:rPr lang="en-US" altLang="zh-CN" dirty="0"/>
              <a:t>R</a:t>
            </a:r>
            <a:r>
              <a:rPr lang="zh-CN" altLang="en-US" dirty="0"/>
              <a:t>为召回率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1703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7190" y="365125"/>
            <a:ext cx="11395710" cy="926465"/>
          </a:xfrm>
        </p:spPr>
        <p:txBody>
          <a:bodyPr/>
          <a:lstStyle/>
          <a:p>
            <a:r>
              <a:rPr lang="zh-CN" altLang="en-US" dirty="0"/>
              <a:t>平均精确率均值</a:t>
            </a:r>
            <a:r>
              <a:rPr lang="en-US" altLang="zh-CN" dirty="0" err="1"/>
              <a:t>mAP</a:t>
            </a:r>
            <a:r>
              <a:rPr lang="zh-CN" altLang="en-US" dirty="0"/>
              <a:t>（识别准确率指标之一）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7210" y="1588771"/>
            <a:ext cx="11430000" cy="145368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</a:pPr>
            <a:r>
              <a:rPr lang="zh-CN" altLang="en-US" dirty="0"/>
              <a:t>平均精确率均值</a:t>
            </a:r>
            <a:r>
              <a:rPr lang="en-US" altLang="zh-CN" dirty="0" err="1"/>
              <a:t>mAP</a:t>
            </a:r>
            <a:r>
              <a:rPr lang="zh-CN" altLang="en-US" dirty="0"/>
              <a:t>（</a:t>
            </a:r>
            <a:r>
              <a:rPr lang="en-US" altLang="zh-CN" dirty="0"/>
              <a:t>Mean Average Precision</a:t>
            </a:r>
            <a:r>
              <a:rPr lang="zh-CN" altLang="en-US" dirty="0"/>
              <a:t>）是对象检测研究中常用数据集</a:t>
            </a:r>
            <a:r>
              <a:rPr lang="en-US" altLang="zh-CN" dirty="0">
                <a:solidFill>
                  <a:srgbClr val="FF0000"/>
                </a:solidFill>
              </a:rPr>
              <a:t>VOC 2007</a:t>
            </a:r>
            <a:r>
              <a:rPr lang="zh-CN" altLang="en-US" dirty="0"/>
              <a:t>所采用的评价指标，被该领域的研究者们广泛使用</a:t>
            </a:r>
            <a:endParaRPr lang="en-US" altLang="zh-CN" dirty="0"/>
          </a:p>
          <a:p>
            <a:pPr>
              <a:lnSpc>
                <a:spcPct val="110000"/>
              </a:lnSpc>
            </a:pPr>
            <a:r>
              <a:rPr lang="en-US" altLang="zh-CN" dirty="0"/>
              <a:t>VOC 2007</a:t>
            </a:r>
            <a:r>
              <a:rPr lang="zh-CN" altLang="en-US" dirty="0"/>
              <a:t>对于</a:t>
            </a:r>
            <a:r>
              <a:rPr lang="en-US" altLang="zh-CN" dirty="0" err="1"/>
              <a:t>mAP</a:t>
            </a:r>
            <a:r>
              <a:rPr lang="zh-CN" altLang="en-US" dirty="0"/>
              <a:t>的数学定义如下，其中</a:t>
            </a:r>
            <a:r>
              <a:rPr lang="en-US" altLang="zh-CN" i="1" dirty="0"/>
              <a:t>p</a:t>
            </a:r>
            <a:r>
              <a:rPr lang="zh-CN" altLang="zh-CN" dirty="0"/>
              <a:t>和</a:t>
            </a:r>
            <a:r>
              <a:rPr lang="en-US" altLang="zh-CN" i="1" dirty="0"/>
              <a:t>r</a:t>
            </a:r>
            <a:r>
              <a:rPr lang="zh-CN" altLang="zh-CN" dirty="0"/>
              <a:t>分别表示模型在取不同的</a:t>
            </a:r>
            <a:r>
              <a:rPr lang="zh-CN" altLang="zh-CN" dirty="0">
                <a:solidFill>
                  <a:srgbClr val="FF0000"/>
                </a:solidFill>
              </a:rPr>
              <a:t>阈值参数</a:t>
            </a:r>
            <a:r>
              <a:rPr lang="zh-CN" altLang="zh-CN" dirty="0"/>
              <a:t>时的精确率（</a:t>
            </a:r>
            <a:r>
              <a:rPr lang="en-US" altLang="zh-CN" dirty="0"/>
              <a:t>Precision</a:t>
            </a:r>
            <a:r>
              <a:rPr lang="zh-CN" altLang="zh-CN" dirty="0"/>
              <a:t>）和召回率（</a:t>
            </a:r>
            <a:r>
              <a:rPr lang="en-US" altLang="zh-CN" dirty="0"/>
              <a:t>Recall</a:t>
            </a:r>
            <a:r>
              <a:rPr lang="zh-CN" altLang="zh-CN" dirty="0"/>
              <a:t>）</a:t>
            </a:r>
            <a:endParaRPr lang="en-US" altLang="zh-CN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表格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93136888"/>
                  </p:ext>
                </p:extLst>
              </p:nvPr>
            </p:nvGraphicFramePr>
            <p:xfrm>
              <a:off x="2379518" y="3029296"/>
              <a:ext cx="6835140" cy="226314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835140">
                      <a:extLst>
                        <a:ext uri="{9D8B030D-6E8A-4147-A177-3AD203B41FA5}">
                          <a16:colId xmlns:a16="http://schemas.microsoft.com/office/drawing/2014/main" val="559505497"/>
                        </a:ext>
                      </a:extLst>
                    </a:gridCol>
                  </a:tblGrid>
                  <a:tr h="113157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ts val="2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2400" kern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AP</m:t>
                                </m:r>
                                <m:r>
                                  <a:rPr lang="en-US" sz="2400" kern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zh-CN" sz="2400" i="1" kern="1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zh-CN" sz="2400" i="1" kern="1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  <m: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zh-CN" sz="2400" i="1" kern="1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2400" ker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0, 0.1, ⋯, 1</m:t>
                                        </m:r>
                                      </m:e>
                                    </m:d>
                                  </m:sub>
                                  <m:sup/>
                                  <m:e>
                                    <m:func>
                                      <m:funcPr>
                                        <m:ctrlPr>
                                          <a:rPr lang="zh-CN" sz="2400" i="1" kern="1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limLow>
                                          <m:limLowPr>
                                            <m:ctrlPr>
                                              <a:rPr lang="zh-CN" sz="2400" i="1" kern="1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limLowPr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sz="2400" ker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max</m:t>
                                            </m:r>
                                          </m:e>
                                          <m:lim>
                                            <m:acc>
                                              <m:accPr>
                                                <m:chr m:val="̃"/>
                                                <m:ctrlPr>
                                                  <a:rPr lang="zh-CN" sz="2400" i="1" kern="1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r>
                                                  <a:rPr lang="en-US" sz="2400" ker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</m:acc>
                                            <m:r>
                                              <a:rPr lang="en-US" sz="2400" ker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: </m:t>
                                            </m:r>
                                            <m:acc>
                                              <m:accPr>
                                                <m:chr m:val="̃"/>
                                                <m:ctrlPr>
                                                  <a:rPr lang="zh-CN" sz="2400" i="1" kern="1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r>
                                                  <a:rPr lang="en-US" sz="2400" ker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</m:acc>
                                            <m:r>
                                              <a:rPr lang="en-US" sz="2400" ker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≥</m:t>
                                            </m:r>
                                            <m:r>
                                              <a:rPr lang="en-US" sz="2400" ker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𝑟</m:t>
                                            </m:r>
                                          </m:lim>
                                        </m:limLow>
                                      </m:fName>
                                      <m:e>
                                        <m:r>
                                          <a:rPr lang="en-US" sz="2400" ker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  <m:d>
                                          <m:dPr>
                                            <m:ctrlPr>
                                              <a:rPr lang="zh-CN" sz="2400" i="1" kern="10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acc>
                                              <m:accPr>
                                                <m:chr m:val="̃"/>
                                                <m:ctrlPr>
                                                  <a:rPr lang="zh-CN" sz="2400" i="1" kern="10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r>
                                                  <a:rPr lang="en-US" sz="2400" ker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</m:func>
                                  </m:e>
                                </m:nary>
                              </m:oMath>
                            </m:oMathPara>
                          </a14:m>
                          <a:endParaRPr lang="zh-CN" sz="2400" kern="1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</a:endParaRPr>
                        </a:p>
                      </a:txBody>
                      <a:tcPr marL="68580" marR="68580" marT="0" marB="0" anchor="ctr"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07498271"/>
                      </a:ext>
                    </a:extLst>
                  </a:tr>
                  <a:tr h="113157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ts val="2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2400" kern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mAP</m:t>
                                </m:r>
                                <m:r>
                                  <a:rPr lang="en-US" sz="2400" kern="0" smtClean="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zh-CN" sz="2400" i="1" kern="1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#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classes</m:t>
                                    </m:r>
                                  </m:den>
                                </m:f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zh-CN" sz="2400" i="1" kern="10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  <m: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classes</m:t>
                                    </m:r>
                                  </m:sub>
                                  <m:sup/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2400" ker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AP</m:t>
                                    </m:r>
                                    <m:d>
                                      <m:dPr>
                                        <m:ctrlPr>
                                          <a:rPr lang="zh-CN" sz="2400" i="1" kern="10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2400" ker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</m:e>
                                </m:nary>
                              </m:oMath>
                            </m:oMathPara>
                          </a14:m>
                          <a:endParaRPr lang="zh-CN" sz="2400" kern="1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宋体" panose="02010600030101010101" pitchFamily="2" charset="-122"/>
                          </a:endParaRPr>
                        </a:p>
                      </a:txBody>
                      <a:tcPr marL="68580" marR="68580" marT="0" marB="0" anchor="ctr"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9893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表格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93136888"/>
                  </p:ext>
                </p:extLst>
              </p:nvPr>
            </p:nvGraphicFramePr>
            <p:xfrm>
              <a:off x="2379518" y="3029296"/>
              <a:ext cx="6835140" cy="226314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6835140">
                      <a:extLst>
                        <a:ext uri="{9D8B030D-6E8A-4147-A177-3AD203B41FA5}">
                          <a16:colId xmlns:a16="http://schemas.microsoft.com/office/drawing/2014/main" val="559505497"/>
                        </a:ext>
                      </a:extLst>
                    </a:gridCol>
                  </a:tblGrid>
                  <a:tr h="113157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89" t="-28342" r="-357" b="-12780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07498271"/>
                      </a:ext>
                    </a:extLst>
                  </a:tr>
                  <a:tr h="113157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89" t="-129032" r="-357" b="-2849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989300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矩形 4"/>
          <p:cNvSpPr/>
          <p:nvPr/>
        </p:nvSpPr>
        <p:spPr>
          <a:xfrm>
            <a:off x="725978" y="5253157"/>
            <a:ext cx="10917381" cy="1355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2200" dirty="0" err="1"/>
              <a:t>mAP</a:t>
            </a:r>
            <a:r>
              <a:rPr lang="zh-CN" altLang="zh-CN" sz="2200" dirty="0"/>
              <a:t>指标</a:t>
            </a:r>
            <a:r>
              <a:rPr lang="zh-CN" altLang="en-US" sz="2200" dirty="0"/>
              <a:t>度量</a:t>
            </a:r>
            <a:r>
              <a:rPr lang="zh-CN" altLang="zh-CN" sz="2200" dirty="0"/>
              <a:t>模型在不同情况下的平均精确率，是对精确率和召回率之间平衡取舍问题的一种有效处理方式。</a:t>
            </a:r>
            <a:endParaRPr lang="en-US" altLang="zh-CN" sz="2200" dirty="0"/>
          </a:p>
          <a:p>
            <a:pPr marL="228600" indent="-22860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2200" dirty="0" err="1"/>
              <a:t>mAP</a:t>
            </a:r>
            <a:r>
              <a:rPr lang="zh-CN" altLang="zh-CN" sz="2200" dirty="0"/>
              <a:t>越高，说明模型的检测准确性越好。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148406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20775"/>
          </a:xfrm>
        </p:spPr>
        <p:txBody>
          <a:bodyPr/>
          <a:lstStyle/>
          <a:p>
            <a:r>
              <a:rPr lang="en-US" altLang="zh-CN" dirty="0"/>
              <a:t>PR</a:t>
            </a:r>
            <a:r>
              <a:rPr lang="zh-CN" altLang="en-US" dirty="0"/>
              <a:t>曲线的</a:t>
            </a:r>
            <a:r>
              <a:rPr lang="en-US" altLang="zh-CN" dirty="0"/>
              <a:t>AUC</a:t>
            </a:r>
            <a:r>
              <a:rPr lang="zh-CN" altLang="en-US" dirty="0"/>
              <a:t>指标（识别准确率指标之二）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9"/>
            <a:ext cx="6328410" cy="4266766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AUC=Area under the PR Curve</a:t>
            </a:r>
          </a:p>
          <a:p>
            <a:r>
              <a:rPr lang="en-US" altLang="zh-CN" dirty="0"/>
              <a:t>2015</a:t>
            </a:r>
            <a:r>
              <a:rPr lang="zh-CN" altLang="en-US" dirty="0"/>
              <a:t>年</a:t>
            </a:r>
            <a:r>
              <a:rPr lang="en-US" altLang="zh-CN" dirty="0"/>
              <a:t>VIVA</a:t>
            </a:r>
            <a:r>
              <a:rPr lang="zh-CN" altLang="en-US" dirty="0"/>
              <a:t>（</a:t>
            </a:r>
            <a:r>
              <a:rPr lang="en-US" altLang="zh-CN" dirty="0"/>
              <a:t>Vision for Intelligent Vehicles and Applications</a:t>
            </a:r>
            <a:r>
              <a:rPr lang="zh-CN" altLang="en-US" dirty="0"/>
              <a:t>）交通标志检测比赛。</a:t>
            </a:r>
            <a:endParaRPr lang="en-US" altLang="zh-CN" dirty="0"/>
          </a:p>
          <a:p>
            <a:r>
              <a:rPr lang="en-US" altLang="zh-CN" dirty="0"/>
              <a:t>VIVA</a:t>
            </a:r>
            <a:r>
              <a:rPr lang="zh-CN" altLang="en-US" dirty="0"/>
              <a:t>主办方采用了</a:t>
            </a:r>
            <a:r>
              <a:rPr lang="en-US" altLang="zh-CN" dirty="0"/>
              <a:t>PR</a:t>
            </a:r>
            <a:r>
              <a:rPr lang="zh-CN" altLang="en-US" dirty="0"/>
              <a:t>曲线（</a:t>
            </a:r>
            <a:r>
              <a:rPr lang="en-US" altLang="zh-CN" dirty="0"/>
              <a:t>Precision–Recall Curve</a:t>
            </a:r>
            <a:r>
              <a:rPr lang="zh-CN" altLang="en-US" dirty="0"/>
              <a:t>）的面积覆盖率</a:t>
            </a:r>
            <a:r>
              <a:rPr lang="en-US" altLang="zh-CN" dirty="0"/>
              <a:t>AUC</a:t>
            </a:r>
            <a:r>
              <a:rPr lang="zh-CN" altLang="en-US" dirty="0"/>
              <a:t>（</a:t>
            </a:r>
            <a:r>
              <a:rPr lang="en-US" altLang="zh-CN" dirty="0"/>
              <a:t>Area under Curve</a:t>
            </a:r>
            <a:r>
              <a:rPr lang="zh-CN" altLang="en-US" dirty="0"/>
              <a:t>）作为对象检测的识别准确性的评价指标。</a:t>
            </a:r>
            <a:endParaRPr lang="en-US" altLang="zh-CN" dirty="0"/>
          </a:p>
          <a:p>
            <a:r>
              <a:rPr lang="zh-CN" altLang="en-US" dirty="0"/>
              <a:t>面积覆盖率（</a:t>
            </a:r>
            <a:r>
              <a:rPr lang="en-US" altLang="zh-CN" dirty="0"/>
              <a:t> AUC </a:t>
            </a:r>
            <a:r>
              <a:rPr lang="zh-CN" altLang="en-US" dirty="0"/>
              <a:t>）越高，则对象检测的识别准确性越好。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6610" y="1600200"/>
            <a:ext cx="4583430" cy="50063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62099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最佳工作状态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37815"/>
          </a:xfrm>
        </p:spPr>
        <p:txBody>
          <a:bodyPr/>
          <a:lstStyle/>
          <a:p>
            <a:r>
              <a:rPr lang="zh-CN" altLang="en-US" dirty="0"/>
              <a:t>针对具体应用场景，对精确率和召回率之间进行一个平衡取舍，从而选择合适的阈值参数，使对象检测器处于最佳的工作状态。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i="1" dirty="0"/>
              <a:t>F</a:t>
            </a:r>
            <a:r>
              <a:rPr lang="en-US" altLang="zh-CN" baseline="-25000" dirty="0"/>
              <a:t>1</a:t>
            </a:r>
            <a:r>
              <a:rPr lang="zh-CN" altLang="zh-CN" dirty="0"/>
              <a:t>的数学含义其实就是精确率</a:t>
            </a:r>
            <a:r>
              <a:rPr lang="en-US" altLang="zh-CN" i="1" dirty="0"/>
              <a:t>P</a:t>
            </a:r>
            <a:r>
              <a:rPr lang="zh-CN" altLang="zh-CN" dirty="0"/>
              <a:t>和召回率</a:t>
            </a:r>
            <a:r>
              <a:rPr lang="en-US" altLang="zh-CN" i="1" dirty="0"/>
              <a:t>R</a:t>
            </a:r>
            <a:r>
              <a:rPr lang="zh-CN" altLang="zh-CN" dirty="0"/>
              <a:t>的调和平均数，综合考虑了二者的影响。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3682647" y="4932011"/>
                <a:ext cx="3861153" cy="12464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f>
                            <m:fPr>
                              <m:ctrlP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den>
                          </m:f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den>
                          </m:f>
                        </m:den>
                      </m:f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2∙</m:t>
                          </m:r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𝑅</m:t>
                          </m:r>
                        </m:num>
                        <m:den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zh-CN" altLang="en-US" sz="2800" i="1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2647" y="4932011"/>
                <a:ext cx="3861153" cy="124649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1628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68923" y="2284231"/>
            <a:ext cx="9596486" cy="22223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zh-CN" altLang="en-US" sz="4400" dirty="0"/>
              <a:t>视觉对象检测的算法</a:t>
            </a:r>
            <a:endParaRPr lang="en-US" altLang="zh-CN" sz="4400" dirty="0"/>
          </a:p>
          <a:p>
            <a:pPr marL="0" indent="0" algn="ctr">
              <a:buNone/>
            </a:pPr>
            <a:endParaRPr lang="en-US" altLang="zh-CN" sz="4400" dirty="0"/>
          </a:p>
          <a:p>
            <a:pPr marL="0" indent="0" algn="ctr">
              <a:buNone/>
            </a:pPr>
            <a:r>
              <a:rPr lang="en-US" altLang="zh-CN" sz="4400" dirty="0"/>
              <a:t>Visual object detection algorithm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704214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IOU</a:t>
            </a:r>
            <a:r>
              <a:rPr lang="zh-CN" altLang="en-US" dirty="0"/>
              <a:t>（</a:t>
            </a:r>
            <a:r>
              <a:rPr lang="zh-CN" altLang="zh-CN" dirty="0"/>
              <a:t>重叠联合比</a:t>
            </a:r>
            <a:r>
              <a:rPr lang="zh-CN" altLang="en-US" dirty="0"/>
              <a:t>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IOU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pred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truth</m:t>
                        </m:r>
                      </m:sup>
                    </m:sSubSup>
                  </m:oMath>
                </a14:m>
                <a:r>
                  <a:rPr lang="en-US" altLang="zh-CN" dirty="0"/>
                  <a:t> </a:t>
                </a:r>
                <a:r>
                  <a:rPr lang="zh-CN" altLang="zh-CN" dirty="0"/>
                  <a:t>表示的是预测框（</a:t>
                </a:r>
                <a:r>
                  <a:rPr lang="en-US" altLang="zh-CN" dirty="0"/>
                  <a:t>Prediction</a:t>
                </a:r>
                <a:r>
                  <a:rPr lang="zh-CN" altLang="zh-CN" dirty="0"/>
                  <a:t>）和真实框（</a:t>
                </a:r>
                <a:r>
                  <a:rPr lang="en-US" altLang="zh-CN" dirty="0"/>
                  <a:t>Ground Truth</a:t>
                </a:r>
                <a:r>
                  <a:rPr lang="zh-CN" altLang="zh-CN" dirty="0"/>
                  <a:t>）之间的重叠联合比（</a:t>
                </a:r>
                <a:r>
                  <a:rPr lang="en-US" altLang="zh-CN" dirty="0"/>
                  <a:t>Intersection over Union</a:t>
                </a:r>
                <a:r>
                  <a:rPr lang="zh-CN" altLang="zh-CN" dirty="0"/>
                  <a:t>）</a:t>
                </a:r>
                <a:endParaRPr lang="en-US" altLang="zh-CN" dirty="0"/>
              </a:p>
              <a:p>
                <a:endParaRPr lang="en-US" altLang="zh-CN" dirty="0"/>
              </a:p>
              <a:p>
                <a:r>
                  <a:rPr lang="en-US" altLang="zh-CN" dirty="0"/>
                  <a:t>IOU</a:t>
                </a:r>
                <a:r>
                  <a:rPr lang="zh-CN" altLang="en-US" dirty="0"/>
                  <a:t>定义了</a:t>
                </a:r>
                <a:r>
                  <a:rPr lang="en-US" altLang="zh-CN" dirty="0"/>
                  <a:t>2</a:t>
                </a:r>
                <a:r>
                  <a:rPr lang="zh-CN" altLang="en-US" dirty="0"/>
                  <a:t>个边界框（</a:t>
                </a:r>
                <a:r>
                  <a:rPr lang="en-US" altLang="zh-CN" dirty="0"/>
                  <a:t> bounding box </a:t>
                </a:r>
                <a:r>
                  <a:rPr lang="zh-CN" altLang="en-US" dirty="0"/>
                  <a:t>）</a:t>
                </a:r>
                <a:r>
                  <a:rPr lang="en-US" altLang="zh-CN" dirty="0"/>
                  <a:t>(</a:t>
                </a:r>
                <a:r>
                  <a:rPr lang="zh-CN" altLang="en-US" dirty="0"/>
                  <a:t>就是恰好框住对象的矩形框</a:t>
                </a:r>
                <a:r>
                  <a:rPr lang="en-US" altLang="zh-CN" dirty="0"/>
                  <a:t>)</a:t>
                </a:r>
                <a:r>
                  <a:rPr lang="zh-CN" altLang="en-US" dirty="0"/>
                  <a:t>的重叠度，计算为相交面积（∩）</a:t>
                </a:r>
                <a:r>
                  <a:rPr lang="en-US" altLang="zh-CN" dirty="0"/>
                  <a:t>/</a:t>
                </a:r>
                <a:r>
                  <a:rPr lang="zh-CN" altLang="en-US" dirty="0"/>
                  <a:t>相并面积（∪）</a:t>
                </a:r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IOU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pred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truth</m:t>
                        </m:r>
                      </m:sup>
                    </m:sSubSup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Area</m:t>
                        </m:r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of</m:t>
                        </m:r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Intersection</m:t>
                        </m:r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Area</m:t>
                        </m:r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of</m:t>
                        </m:r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Union</m:t>
                        </m:r>
                      </m:den>
                    </m:f>
                  </m:oMath>
                </a14:m>
                <a:endParaRPr lang="en-US" altLang="zh-CN" dirty="0"/>
              </a:p>
              <a:p>
                <a:endParaRPr lang="en-US" altLang="zh-CN" dirty="0"/>
              </a:p>
              <a:p>
                <a:endParaRPr lang="en-US" altLang="zh-CN" dirty="0"/>
              </a:p>
              <a:p>
                <a:endParaRPr lang="zh-CN" altLang="en-US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120" r="-458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 descr="http://img.blog.csdn.net/2016031419224231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829" y="4075974"/>
            <a:ext cx="3846285" cy="22359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6805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视觉对象检测的错误类型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dirty="0"/>
              <a:t>对于</a:t>
            </a:r>
            <a:r>
              <a:rPr lang="zh-CN" altLang="en-US" dirty="0"/>
              <a:t>模型</a:t>
            </a:r>
            <a:r>
              <a:rPr lang="zh-CN" altLang="zh-CN" dirty="0"/>
              <a:t>给出的检测结果，都会根据以下标准，被判定为其中的一种：</a:t>
            </a:r>
            <a:endParaRPr lang="en-US" altLang="zh-CN" dirty="0"/>
          </a:p>
          <a:p>
            <a:r>
              <a:rPr lang="zh-CN" altLang="en-US" dirty="0"/>
              <a:t>正确的</a:t>
            </a:r>
            <a:endParaRPr lang="zh-CN" altLang="zh-CN" dirty="0"/>
          </a:p>
          <a:p>
            <a:pPr lvl="1"/>
            <a:r>
              <a:rPr lang="zh-CN" altLang="zh-CN" dirty="0"/>
              <a:t>正确（</a:t>
            </a:r>
            <a:r>
              <a:rPr lang="en-US" altLang="zh-CN" dirty="0"/>
              <a:t>Correct</a:t>
            </a:r>
            <a:r>
              <a:rPr lang="zh-CN" altLang="zh-CN" dirty="0"/>
              <a:t>）：类别正确，</a:t>
            </a:r>
            <a:r>
              <a:rPr lang="en-US" altLang="zh-CN" dirty="0"/>
              <a:t>IOU &gt; 0.5</a:t>
            </a:r>
          </a:p>
          <a:p>
            <a:r>
              <a:rPr lang="zh-CN" altLang="en-US" dirty="0"/>
              <a:t>错误的</a:t>
            </a:r>
            <a:endParaRPr lang="zh-CN" altLang="zh-CN" dirty="0"/>
          </a:p>
          <a:p>
            <a:pPr lvl="1"/>
            <a:r>
              <a:rPr lang="zh-CN" altLang="zh-CN" dirty="0"/>
              <a:t>定位错误（</a:t>
            </a:r>
            <a:r>
              <a:rPr lang="en-US" altLang="zh-CN" dirty="0"/>
              <a:t>Localization</a:t>
            </a:r>
            <a:r>
              <a:rPr lang="zh-CN" altLang="zh-CN" dirty="0"/>
              <a:t>）：类别正确，</a:t>
            </a:r>
            <a:r>
              <a:rPr lang="en-US" altLang="zh-CN" dirty="0"/>
              <a:t>0.1 &lt; IOU &lt; 0.5</a:t>
            </a:r>
            <a:endParaRPr lang="zh-CN" altLang="zh-CN" dirty="0"/>
          </a:p>
          <a:p>
            <a:pPr lvl="1"/>
            <a:r>
              <a:rPr lang="zh-CN" altLang="zh-CN" dirty="0"/>
              <a:t>相似性错误（</a:t>
            </a:r>
            <a:r>
              <a:rPr lang="en-US" altLang="zh-CN" dirty="0"/>
              <a:t>Similar</a:t>
            </a:r>
            <a:r>
              <a:rPr lang="zh-CN" altLang="zh-CN" dirty="0"/>
              <a:t>）：类别相似，</a:t>
            </a:r>
            <a:r>
              <a:rPr lang="en-US" altLang="zh-CN" dirty="0"/>
              <a:t>IOU &gt; 0.1</a:t>
            </a:r>
            <a:endParaRPr lang="zh-CN" altLang="zh-CN" dirty="0"/>
          </a:p>
          <a:p>
            <a:pPr lvl="1"/>
            <a:r>
              <a:rPr lang="zh-CN" altLang="zh-CN" dirty="0"/>
              <a:t>其他错误（</a:t>
            </a:r>
            <a:r>
              <a:rPr lang="en-US" altLang="zh-CN" dirty="0"/>
              <a:t>Other</a:t>
            </a:r>
            <a:r>
              <a:rPr lang="zh-CN" altLang="zh-CN" dirty="0"/>
              <a:t>）：类别错误，</a:t>
            </a:r>
            <a:r>
              <a:rPr lang="en-US" altLang="zh-CN" dirty="0"/>
              <a:t>IOU &gt; 0.1</a:t>
            </a:r>
            <a:endParaRPr lang="zh-CN" altLang="zh-CN" dirty="0"/>
          </a:p>
          <a:p>
            <a:pPr lvl="1"/>
            <a:r>
              <a:rPr lang="zh-CN" altLang="zh-CN" dirty="0"/>
              <a:t>背景误认（</a:t>
            </a:r>
            <a:r>
              <a:rPr lang="en-US" altLang="zh-CN" dirty="0"/>
              <a:t>Background</a:t>
            </a:r>
            <a:r>
              <a:rPr lang="zh-CN" altLang="zh-CN" dirty="0"/>
              <a:t>）：</a:t>
            </a:r>
            <a:r>
              <a:rPr lang="en-US" altLang="zh-CN" dirty="0"/>
              <a:t>IOU &lt; 0.1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1172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106"/>
          </a:xfrm>
        </p:spPr>
        <p:txBody>
          <a:bodyPr/>
          <a:lstStyle/>
          <a:p>
            <a:r>
              <a:rPr lang="zh-CN" altLang="en-US" dirty="0"/>
              <a:t>视觉对象检测方法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086" y="1353231"/>
            <a:ext cx="11190514" cy="4992151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R-CNN</a:t>
            </a:r>
          </a:p>
          <a:p>
            <a:pPr lvl="1">
              <a:lnSpc>
                <a:spcPct val="100000"/>
              </a:lnSpc>
            </a:pPr>
            <a:r>
              <a:rPr lang="en-US" altLang="zh-CN" sz="2100" dirty="0"/>
              <a:t>Region based convolutional networks for accurate object detection and segmentation, TPAMI, 2015.</a:t>
            </a:r>
          </a:p>
          <a:p>
            <a:pPr lvl="1">
              <a:lnSpc>
                <a:spcPct val="100000"/>
              </a:lnSpc>
            </a:pPr>
            <a:r>
              <a:rPr lang="en-US" altLang="zh-CN" sz="2100" dirty="0"/>
              <a:t>Rich feature hierarchies for accurate object detection and semantic segmentation, CVPR 2014.</a:t>
            </a:r>
          </a:p>
          <a:p>
            <a:pPr>
              <a:lnSpc>
                <a:spcPct val="10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Fast R-CNN</a:t>
            </a:r>
          </a:p>
          <a:p>
            <a:pPr lvl="1">
              <a:lnSpc>
                <a:spcPct val="100000"/>
              </a:lnSpc>
            </a:pPr>
            <a:r>
              <a:rPr lang="en-US" altLang="zh-CN" sz="2100" dirty="0"/>
              <a:t>Fast R-CNN, ICCV 2015.</a:t>
            </a:r>
          </a:p>
          <a:p>
            <a:pPr>
              <a:lnSpc>
                <a:spcPct val="10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Faster R-CNN</a:t>
            </a:r>
          </a:p>
          <a:p>
            <a:pPr lvl="1">
              <a:lnSpc>
                <a:spcPct val="100000"/>
              </a:lnSpc>
            </a:pPr>
            <a:r>
              <a:rPr lang="en-US" altLang="zh-CN" sz="2100" dirty="0"/>
              <a:t>Faster R-CNN, NIPS, 2015.</a:t>
            </a:r>
          </a:p>
          <a:p>
            <a:pPr>
              <a:lnSpc>
                <a:spcPct val="10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YOLOv1--&gt;YOLOv3</a:t>
            </a:r>
          </a:p>
          <a:p>
            <a:pPr lvl="1">
              <a:lnSpc>
                <a:spcPct val="100000"/>
              </a:lnSpc>
            </a:pPr>
            <a:r>
              <a:rPr lang="en-US" altLang="zh-CN" sz="2100" dirty="0"/>
              <a:t>You Only Look Once: Unified, Real-Time Object Detection, CVPR 2016.</a:t>
            </a:r>
          </a:p>
          <a:p>
            <a:pPr>
              <a:lnSpc>
                <a:spcPct val="100000"/>
              </a:lnSpc>
            </a:pPr>
            <a:r>
              <a:rPr lang="en-US" altLang="zh-CN" b="1" dirty="0">
                <a:solidFill>
                  <a:srgbClr val="FF0000"/>
                </a:solidFill>
              </a:rPr>
              <a:t>SSD</a:t>
            </a:r>
          </a:p>
          <a:p>
            <a:pPr lvl="1">
              <a:lnSpc>
                <a:spcPct val="100000"/>
              </a:lnSpc>
            </a:pPr>
            <a:r>
              <a:rPr lang="en-US" altLang="zh-CN" sz="2100" dirty="0"/>
              <a:t>SSD: Single Shot </a:t>
            </a:r>
            <a:r>
              <a:rPr lang="en-US" altLang="zh-CN" sz="2100" dirty="0" err="1"/>
              <a:t>MultiBox</a:t>
            </a:r>
            <a:r>
              <a:rPr lang="en-US" altLang="zh-CN" sz="2100" dirty="0"/>
              <a:t> Detector, ECCV 2016.</a:t>
            </a:r>
            <a:endParaRPr lang="zh-CN" altLang="en-US" sz="2100" dirty="0"/>
          </a:p>
        </p:txBody>
      </p:sp>
      <p:sp>
        <p:nvSpPr>
          <p:cNvPr id="4" name="矩形 3"/>
          <p:cNvSpPr/>
          <p:nvPr/>
        </p:nvSpPr>
        <p:spPr>
          <a:xfrm>
            <a:off x="4912378" y="6345382"/>
            <a:ext cx="70316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hlinkClick r:id="rId3"/>
              </a:rPr>
              <a:t>http://wiki.icenter.tsinghua.edu.cn/icenterwiki/index.php/计算机视觉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3480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763250" cy="435133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zh-CN" dirty="0"/>
              <a:t>[1] R. </a:t>
            </a:r>
            <a:r>
              <a:rPr lang="en-US" altLang="zh-CN" dirty="0" err="1"/>
              <a:t>Girshick</a:t>
            </a:r>
            <a:r>
              <a:rPr lang="en-US" altLang="zh-CN" dirty="0"/>
              <a:t> et al., "Rich feature hierarchies for accurate object detection and semantic segmentation", Proc. </a:t>
            </a:r>
            <a:r>
              <a:rPr lang="en-US" altLang="zh-CN" dirty="0">
                <a:solidFill>
                  <a:srgbClr val="FF0000"/>
                </a:solidFill>
              </a:rPr>
              <a:t>IEEE Conf. </a:t>
            </a:r>
            <a:r>
              <a:rPr lang="en-US" altLang="zh-CN" dirty="0" err="1">
                <a:solidFill>
                  <a:srgbClr val="FF0000"/>
                </a:solidFill>
              </a:rPr>
              <a:t>Comput</a:t>
            </a:r>
            <a:r>
              <a:rPr lang="en-US" altLang="zh-CN" dirty="0">
                <a:solidFill>
                  <a:srgbClr val="FF0000"/>
                </a:solidFill>
              </a:rPr>
              <a:t>. Vis. Pattern </a:t>
            </a:r>
            <a:r>
              <a:rPr lang="en-US" altLang="zh-CN" dirty="0" err="1">
                <a:solidFill>
                  <a:srgbClr val="FF0000"/>
                </a:solidFill>
              </a:rPr>
              <a:t>Recog</a:t>
            </a:r>
            <a:r>
              <a:rPr lang="en-US" altLang="zh-CN" dirty="0">
                <a:solidFill>
                  <a:srgbClr val="FF0000"/>
                </a:solidFill>
              </a:rPr>
              <a:t>.</a:t>
            </a:r>
            <a:r>
              <a:rPr lang="en-US" altLang="zh-CN" dirty="0"/>
              <a:t>, pp. 580-587, 2014.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 Region based convolutional networks for accurate object detection and segmentation</a:t>
            </a:r>
            <a:r>
              <a:rPr lang="zh-CN" altLang="en-US" dirty="0"/>
              <a:t>，</a:t>
            </a:r>
            <a:r>
              <a:rPr lang="en-US" altLang="zh-CN" dirty="0"/>
              <a:t>TPAMI 2016.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[2] </a:t>
            </a:r>
            <a:r>
              <a:rPr lang="en-US" altLang="zh-CN" dirty="0" err="1"/>
              <a:t>Girshick</a:t>
            </a:r>
            <a:r>
              <a:rPr lang="en-US" altLang="zh-CN" dirty="0"/>
              <a:t> R. Fast R-CNN[C]. IEEE International Conference on Computer Vision, 2015: 1440-1448.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[3] Ren S, He K, </a:t>
            </a:r>
            <a:r>
              <a:rPr lang="en-US" altLang="zh-CN" dirty="0" err="1"/>
              <a:t>Girshick</a:t>
            </a:r>
            <a:r>
              <a:rPr lang="en-US" altLang="zh-CN" dirty="0"/>
              <a:t> R, et al. Faster R-CNN: Towards Real-Time Object Detection with Region Proposal Networks[J]. IEEE Transactions on Pattern Analysis &amp; Machine Intelligence, 2016, 39(6):1137-1149.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8462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7905"/>
          </a:xfrm>
        </p:spPr>
        <p:txBody>
          <a:bodyPr/>
          <a:lstStyle/>
          <a:p>
            <a:r>
              <a:rPr lang="en-US" altLang="zh-CN" dirty="0"/>
              <a:t>R-CNN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2940" y="1383030"/>
            <a:ext cx="5926545" cy="511936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zh-CN" sz="2000" dirty="0"/>
              <a:t>R-CNN: </a:t>
            </a:r>
            <a:r>
              <a:rPr lang="zh-CN" altLang="en-US" sz="2000" dirty="0"/>
              <a:t>全名叫</a:t>
            </a:r>
            <a:r>
              <a:rPr lang="en-US" altLang="zh-CN" sz="2000" dirty="0"/>
              <a:t>Regions with CNN features / Region-based Convolutional Neural Networks</a:t>
            </a:r>
          </a:p>
          <a:p>
            <a:pPr>
              <a:lnSpc>
                <a:spcPct val="110000"/>
              </a:lnSpc>
            </a:pPr>
            <a:r>
              <a:rPr lang="zh-CN" altLang="zh-CN" sz="2000" dirty="0"/>
              <a:t>将卷积神经网络应用</a:t>
            </a:r>
            <a:r>
              <a:rPr lang="en-US" altLang="zh-CN" sz="2000" dirty="0"/>
              <a:t>region proposal</a:t>
            </a:r>
            <a:r>
              <a:rPr lang="zh-CN" altLang="zh-CN" sz="2000" dirty="0"/>
              <a:t>的策略，自底下上训练可以用来定位目标物和图像分割 </a:t>
            </a:r>
          </a:p>
          <a:p>
            <a:pPr>
              <a:lnSpc>
                <a:spcPct val="110000"/>
              </a:lnSpc>
            </a:pPr>
            <a:r>
              <a:rPr lang="zh-CN" altLang="zh-CN" sz="2000" dirty="0"/>
              <a:t>当标注数据是比较稀疏的时候，在有监督的数据集上训练之后到特定任务的数据集上</a:t>
            </a:r>
            <a:r>
              <a:rPr lang="en-US" altLang="zh-CN" sz="2000" dirty="0"/>
              <a:t>fine-tuning</a:t>
            </a:r>
            <a:r>
              <a:rPr lang="zh-CN" altLang="zh-CN" sz="2000" dirty="0"/>
              <a:t>（微调参数，总体网络架构不变了）可以得到较好的性能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>
              <a:lnSpc>
                <a:spcPct val="110000"/>
              </a:lnSpc>
            </a:pPr>
            <a:r>
              <a:rPr lang="zh-CN" altLang="zh-CN" sz="2000" dirty="0"/>
              <a:t>用</a:t>
            </a:r>
            <a:r>
              <a:rPr lang="en-US" altLang="zh-CN" sz="2000" dirty="0"/>
              <a:t>ImageNet</a:t>
            </a:r>
            <a:r>
              <a:rPr lang="zh-CN" altLang="zh-CN" sz="2000" dirty="0"/>
              <a:t>上训练好的模型，</a:t>
            </a:r>
            <a:r>
              <a:rPr lang="zh-CN" altLang="en-US" sz="2000" dirty="0"/>
              <a:t>在</a:t>
            </a:r>
            <a:r>
              <a:rPr lang="zh-CN" altLang="zh-CN" sz="2000" dirty="0"/>
              <a:t>需要训练的数据上</a:t>
            </a:r>
            <a:r>
              <a:rPr lang="en-US" altLang="zh-CN" sz="2000" dirty="0"/>
              <a:t>fine-tuning</a:t>
            </a:r>
            <a:r>
              <a:rPr lang="zh-CN" altLang="zh-CN" sz="2000" dirty="0"/>
              <a:t>一下，检测效果很好。</a:t>
            </a:r>
            <a:endParaRPr lang="en-US" altLang="zh-CN" sz="2000" dirty="0"/>
          </a:p>
          <a:p>
            <a:pPr>
              <a:lnSpc>
                <a:spcPct val="110000"/>
              </a:lnSpc>
            </a:pPr>
            <a:r>
              <a:rPr lang="zh-CN" altLang="en-US" sz="2000" dirty="0"/>
              <a:t>突破性：</a:t>
            </a:r>
            <a:r>
              <a:rPr lang="zh-CN" altLang="zh-CN" sz="2000" dirty="0"/>
              <a:t>当时在</a:t>
            </a:r>
            <a:r>
              <a:rPr lang="en-US" altLang="zh-CN" sz="2000" dirty="0"/>
              <a:t>Pascal VOC</a:t>
            </a:r>
            <a:r>
              <a:rPr lang="zh-CN" altLang="zh-CN" sz="2000" dirty="0"/>
              <a:t>数据集上测试性能最好</a:t>
            </a:r>
            <a:r>
              <a:rPr lang="zh-CN" altLang="en-US" sz="2000" dirty="0"/>
              <a:t>，</a:t>
            </a:r>
            <a:r>
              <a:rPr lang="zh-CN" altLang="zh-CN" sz="2000" dirty="0"/>
              <a:t>达到的效果比</a:t>
            </a:r>
            <a:r>
              <a:rPr lang="zh-CN" altLang="en-US" sz="2000" dirty="0"/>
              <a:t>当时</a:t>
            </a:r>
            <a:r>
              <a:rPr lang="zh-CN" altLang="zh-CN" sz="2000" dirty="0"/>
              <a:t>最好的</a:t>
            </a:r>
            <a:r>
              <a:rPr lang="en-US" altLang="zh-CN" sz="2000" dirty="0"/>
              <a:t>DPM</a:t>
            </a:r>
            <a:r>
              <a:rPr lang="zh-CN" altLang="zh-CN" sz="2000" dirty="0"/>
              <a:t>方法</a:t>
            </a:r>
            <a:r>
              <a:rPr lang="en-US" altLang="zh-CN" sz="2000" dirty="0"/>
              <a:t> </a:t>
            </a:r>
            <a:r>
              <a:rPr lang="en-US" altLang="zh-CN" sz="2000" dirty="0" err="1"/>
              <a:t>mAP</a:t>
            </a:r>
            <a:r>
              <a:rPr lang="zh-CN" altLang="zh-CN" sz="2000" dirty="0"/>
              <a:t>还要高上</a:t>
            </a:r>
            <a:r>
              <a:rPr lang="en-US" altLang="zh-CN" sz="2000" dirty="0"/>
              <a:t>20</a:t>
            </a:r>
            <a:r>
              <a:rPr lang="zh-CN" altLang="zh-CN" sz="2000" dirty="0"/>
              <a:t>点</a:t>
            </a:r>
            <a:r>
              <a:rPr lang="zh-CN" altLang="en-US" sz="2000" dirty="0"/>
              <a:t>。</a:t>
            </a:r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087" y="1291590"/>
            <a:ext cx="5065483" cy="50863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69517" y="6193274"/>
            <a:ext cx="3113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3"/>
              </a:rPr>
              <a:t>https://www.rossgirshick.info/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7567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计算机视觉的任务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计算机视觉的识别指标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视觉对象检测的方法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图像语义分割的方法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8582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7572" y="234497"/>
            <a:ext cx="10515600" cy="1129847"/>
          </a:xfrm>
        </p:spPr>
        <p:txBody>
          <a:bodyPr/>
          <a:lstStyle/>
          <a:p>
            <a:r>
              <a:rPr lang="en-US" altLang="zh-CN" dirty="0"/>
              <a:t>R-CNN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7572" y="1364344"/>
            <a:ext cx="10515600" cy="521062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输入图像，提取提炼区域（</a:t>
            </a:r>
            <a:r>
              <a:rPr lang="en-US" altLang="zh-CN" dirty="0"/>
              <a:t>region</a:t>
            </a:r>
            <a:r>
              <a:rPr lang="zh-CN" altLang="en-US" dirty="0"/>
              <a:t>）：</a:t>
            </a:r>
          </a:p>
          <a:p>
            <a:pPr lvl="1">
              <a:lnSpc>
                <a:spcPct val="120000"/>
              </a:lnSpc>
            </a:pPr>
            <a:r>
              <a:rPr lang="zh-CN" altLang="en-US" dirty="0"/>
              <a:t>用选择性搜索（</a:t>
            </a:r>
            <a:r>
              <a:rPr lang="en-US" altLang="zh-CN" dirty="0"/>
              <a:t>selective search</a:t>
            </a:r>
            <a:r>
              <a:rPr lang="zh-CN" altLang="en-US" dirty="0"/>
              <a:t>）的算法去搜索一个‘</a:t>
            </a:r>
            <a:r>
              <a:rPr lang="en-US" altLang="zh-CN" dirty="0"/>
              <a:t>fast mode’(</a:t>
            </a:r>
            <a:r>
              <a:rPr lang="zh-CN" altLang="en-US" dirty="0"/>
              <a:t>快速模式</a:t>
            </a:r>
            <a:r>
              <a:rPr lang="en-US" altLang="zh-CN" dirty="0"/>
              <a:t>) </a:t>
            </a:r>
            <a:r>
              <a:rPr lang="zh-CN" altLang="en-US" dirty="0"/>
              <a:t>，对每一个提出的可能有对象的图像区域提取出一个</a:t>
            </a:r>
            <a:r>
              <a:rPr lang="en-US" altLang="zh-CN" dirty="0"/>
              <a:t>4096</a:t>
            </a:r>
            <a:r>
              <a:rPr lang="zh-CN" altLang="en-US" dirty="0"/>
              <a:t>维的特征向量。</a:t>
            </a:r>
          </a:p>
          <a:p>
            <a:pPr lvl="1">
              <a:lnSpc>
                <a:spcPct val="120000"/>
              </a:lnSpc>
            </a:pPr>
            <a:r>
              <a:rPr lang="zh-CN" altLang="en-US" dirty="0"/>
              <a:t>对于不是标准</a:t>
            </a:r>
            <a:r>
              <a:rPr lang="en-US" altLang="zh-CN" dirty="0">
                <a:solidFill>
                  <a:srgbClr val="FF0000"/>
                </a:solidFill>
              </a:rPr>
              <a:t>227*227</a:t>
            </a:r>
            <a:r>
              <a:rPr lang="zh-CN" altLang="en-US" dirty="0">
                <a:solidFill>
                  <a:srgbClr val="FF0000"/>
                </a:solidFill>
              </a:rPr>
              <a:t>像素</a:t>
            </a:r>
            <a:r>
              <a:rPr lang="zh-CN" altLang="en-US" dirty="0"/>
              <a:t>的正方形的区域，使其标准化。最简单的方法是膨胀（</a:t>
            </a:r>
            <a:r>
              <a:rPr lang="en-US" altLang="zh-CN" dirty="0"/>
              <a:t>dilate</a:t>
            </a:r>
            <a:r>
              <a:rPr lang="zh-CN" altLang="en-US" dirty="0"/>
              <a:t>，形态学算法）其最小外边框（设宽度</a:t>
            </a:r>
            <a:r>
              <a:rPr lang="en-US" altLang="zh-CN" dirty="0"/>
              <a:t>=16 pixels</a:t>
            </a:r>
            <a:r>
              <a:rPr lang="zh-CN" altLang="en-US" dirty="0"/>
              <a:t>），使整幅图像大小合适。</a:t>
            </a:r>
          </a:p>
          <a:p>
            <a:pPr>
              <a:lnSpc>
                <a:spcPct val="120000"/>
              </a:lnSpc>
            </a:pPr>
            <a:r>
              <a:rPr lang="zh-CN" altLang="en-US" dirty="0"/>
              <a:t>计算</a:t>
            </a:r>
            <a:r>
              <a:rPr lang="en-US" altLang="zh-CN" dirty="0"/>
              <a:t>CNN</a:t>
            </a:r>
            <a:r>
              <a:rPr lang="zh-CN" altLang="en-US" dirty="0"/>
              <a:t>特征：</a:t>
            </a:r>
          </a:p>
          <a:p>
            <a:pPr lvl="1">
              <a:lnSpc>
                <a:spcPct val="120000"/>
              </a:lnSpc>
            </a:pPr>
            <a:r>
              <a:rPr lang="en-US" altLang="zh-CN" dirty="0"/>
              <a:t>CNN</a:t>
            </a:r>
            <a:r>
              <a:rPr lang="zh-CN" altLang="en-US" dirty="0"/>
              <a:t>网络架构： </a:t>
            </a:r>
            <a:r>
              <a:rPr lang="en-US" altLang="zh-CN" dirty="0"/>
              <a:t>5</a:t>
            </a:r>
            <a:r>
              <a:rPr lang="zh-CN" altLang="en-US" dirty="0"/>
              <a:t>个卷积层（</a:t>
            </a:r>
            <a:r>
              <a:rPr lang="en-US" altLang="zh-CN" dirty="0"/>
              <a:t>Convolution Layers</a:t>
            </a:r>
            <a:r>
              <a:rPr lang="zh-CN" altLang="en-US" dirty="0"/>
              <a:t>），</a:t>
            </a:r>
            <a:r>
              <a:rPr lang="en-US" altLang="zh-CN" dirty="0"/>
              <a:t>2</a:t>
            </a:r>
            <a:r>
              <a:rPr lang="zh-CN" altLang="en-US" dirty="0"/>
              <a:t>个全连接</a:t>
            </a:r>
            <a:r>
              <a:rPr lang="en-US" altLang="zh-CN" dirty="0"/>
              <a:t>(Fully Connected Layers), </a:t>
            </a:r>
            <a:r>
              <a:rPr lang="zh-CN" altLang="en-US" dirty="0"/>
              <a:t>正如</a:t>
            </a:r>
            <a:r>
              <a:rPr lang="en-US" altLang="zh-CN" dirty="0"/>
              <a:t>Yann Le </a:t>
            </a:r>
            <a:r>
              <a:rPr lang="en-US" altLang="zh-CN" dirty="0" err="1"/>
              <a:t>Cun</a:t>
            </a:r>
            <a:r>
              <a:rPr lang="zh-CN" altLang="en-US" dirty="0"/>
              <a:t>之前提出的</a:t>
            </a:r>
            <a:r>
              <a:rPr lang="en-US" altLang="zh-CN" dirty="0" err="1"/>
              <a:t>LeNet</a:t>
            </a:r>
            <a:r>
              <a:rPr lang="zh-CN" altLang="en-US" dirty="0"/>
              <a:t>算法。</a:t>
            </a:r>
          </a:p>
          <a:p>
            <a:pPr>
              <a:lnSpc>
                <a:spcPct val="120000"/>
              </a:lnSpc>
            </a:pPr>
            <a:r>
              <a:rPr lang="zh-CN" altLang="en-US" dirty="0"/>
              <a:t>区域分类：</a:t>
            </a:r>
          </a:p>
          <a:p>
            <a:pPr lvl="1">
              <a:lnSpc>
                <a:spcPct val="120000"/>
              </a:lnSpc>
            </a:pPr>
            <a:r>
              <a:rPr lang="zh-CN" altLang="en-US" dirty="0"/>
              <a:t>对每一个类预先训练好一个支持向量机（</a:t>
            </a:r>
            <a:r>
              <a:rPr lang="en-US" altLang="zh-CN" dirty="0"/>
              <a:t>SVM</a:t>
            </a:r>
            <a:r>
              <a:rPr lang="zh-CN" altLang="en-US" dirty="0"/>
              <a:t>），然后对之前提炼出来的特征向量（</a:t>
            </a:r>
            <a:r>
              <a:rPr lang="en-US" altLang="zh-CN" dirty="0"/>
              <a:t>feature vector</a:t>
            </a:r>
            <a:r>
              <a:rPr lang="zh-CN" altLang="en-US" dirty="0"/>
              <a:t>）用对应类的</a:t>
            </a:r>
            <a:r>
              <a:rPr lang="en-US" altLang="zh-CN" dirty="0"/>
              <a:t>SVM</a:t>
            </a:r>
            <a:r>
              <a:rPr lang="zh-CN" altLang="en-US" dirty="0"/>
              <a:t>去“打分”。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贪心思想的“非极大值抑制”</a:t>
            </a:r>
            <a:r>
              <a:rPr lang="en-US" altLang="zh-CN" dirty="0"/>
              <a:t>(non-maximum suppression)</a:t>
            </a:r>
            <a:r>
              <a:rPr lang="zh-CN" altLang="en-US" dirty="0"/>
              <a:t>算法：如果一个区域和一个有更高打分的区域有交集（</a:t>
            </a:r>
            <a:r>
              <a:rPr lang="en-US" altLang="zh-CN" dirty="0"/>
              <a:t>Intersection-over-Union </a:t>
            </a:r>
            <a:r>
              <a:rPr lang="zh-CN" altLang="en-US" dirty="0"/>
              <a:t>（</a:t>
            </a:r>
            <a:r>
              <a:rPr lang="en-US" altLang="zh-CN" dirty="0" err="1"/>
              <a:t>IoU</a:t>
            </a:r>
            <a:r>
              <a:rPr lang="zh-CN" altLang="en-US" dirty="0"/>
              <a:t>））并且</a:t>
            </a:r>
            <a:r>
              <a:rPr lang="en-US" altLang="zh-CN" dirty="0" err="1"/>
              <a:t>IoU</a:t>
            </a:r>
            <a:r>
              <a:rPr lang="zh-CN" altLang="en-US" dirty="0"/>
              <a:t>的值</a:t>
            </a:r>
            <a:r>
              <a:rPr lang="en-US" altLang="zh-CN" dirty="0"/>
              <a:t>&gt;</a:t>
            </a:r>
            <a:r>
              <a:rPr lang="zh-CN" altLang="en-US" dirty="0"/>
              <a:t>某个阈值，那么这个区域（得分相对低的）将被舍弃。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4627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R-CNN</a:t>
            </a:r>
            <a:r>
              <a:rPr lang="zh-CN" altLang="en-US" dirty="0"/>
              <a:t>的缺点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509486"/>
            <a:ext cx="10889343" cy="4978399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dirty="0"/>
              <a:t>训练分为</a:t>
            </a:r>
            <a:r>
              <a:rPr lang="en-US" altLang="zh-CN" dirty="0"/>
              <a:t>3</a:t>
            </a:r>
            <a:r>
              <a:rPr lang="zh-CN" altLang="en-US" dirty="0"/>
              <a:t>个步骤的流水线（对候选区提取特征的微调卷积网络，训练线性</a:t>
            </a:r>
            <a:r>
              <a:rPr lang="en-US" altLang="zh-CN" dirty="0"/>
              <a:t>SVM</a:t>
            </a:r>
            <a:r>
              <a:rPr lang="zh-CN" altLang="en-US" dirty="0"/>
              <a:t>作为对象探测器，处理</a:t>
            </a:r>
            <a:r>
              <a:rPr lang="en-US" altLang="zh-CN" dirty="0"/>
              <a:t>proposal</a:t>
            </a:r>
            <a:r>
              <a:rPr lang="zh-CN" altLang="en-US" dirty="0"/>
              <a:t>计算卷积特征，边界框（</a:t>
            </a:r>
            <a:r>
              <a:rPr lang="en-US" altLang="zh-CN" dirty="0"/>
              <a:t>BBOX</a:t>
            </a:r>
            <a:r>
              <a:rPr lang="zh-CN" altLang="en-US" dirty="0"/>
              <a:t>）回归运算）；</a:t>
            </a:r>
          </a:p>
          <a:p>
            <a:pPr>
              <a:lnSpc>
                <a:spcPct val="120000"/>
              </a:lnSpc>
            </a:pPr>
            <a:r>
              <a:rPr lang="zh-CN" altLang="en-US" dirty="0"/>
              <a:t>训练时间和空间开销大。要从每一张图像上提取大量</a:t>
            </a:r>
            <a:r>
              <a:rPr lang="en-US" altLang="zh-CN" dirty="0"/>
              <a:t>proposal</a:t>
            </a:r>
            <a:r>
              <a:rPr lang="zh-CN" altLang="en-US" dirty="0"/>
              <a:t>，还要从每个</a:t>
            </a:r>
            <a:r>
              <a:rPr lang="en-US" altLang="zh-CN" dirty="0"/>
              <a:t>proposal</a:t>
            </a:r>
            <a:r>
              <a:rPr lang="zh-CN" altLang="en-US" dirty="0"/>
              <a:t>中提取特征，并存到磁盘中；</a:t>
            </a:r>
          </a:p>
          <a:p>
            <a:pPr>
              <a:lnSpc>
                <a:spcPct val="120000"/>
              </a:lnSpc>
            </a:pPr>
            <a:r>
              <a:rPr lang="zh-CN" altLang="en-US" dirty="0"/>
              <a:t>测试时间开销大。要从每个测试图像上，提取大量</a:t>
            </a:r>
            <a:r>
              <a:rPr lang="en-US" altLang="zh-CN" dirty="0"/>
              <a:t>proposal</a:t>
            </a:r>
            <a:r>
              <a:rPr lang="zh-CN" altLang="en-US" dirty="0"/>
              <a:t>，再从每个</a:t>
            </a:r>
            <a:r>
              <a:rPr lang="en-US" altLang="zh-CN" dirty="0"/>
              <a:t>proposal</a:t>
            </a:r>
            <a:r>
              <a:rPr lang="zh-CN" altLang="en-US" dirty="0"/>
              <a:t>中提取特征来进行检测过程；</a:t>
            </a:r>
          </a:p>
          <a:p>
            <a:pPr>
              <a:lnSpc>
                <a:spcPct val="120000"/>
              </a:lnSpc>
            </a:pPr>
            <a:r>
              <a:rPr lang="zh-CN" altLang="en-US" dirty="0"/>
              <a:t>速度慢。一个原因是在前向运算时对每一个候选区域的对象分别计算，并没有用共享权值或共享模型参数的方法加快。</a:t>
            </a:r>
          </a:p>
        </p:txBody>
      </p:sp>
    </p:spTree>
    <p:extLst>
      <p:ext uri="{BB962C8B-B14F-4D97-AF65-F5344CB8AC3E}">
        <p14:creationId xmlns:p14="http://schemas.microsoft.com/office/powerpoint/2010/main" val="636717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Fast R-CNN</a:t>
            </a:r>
            <a:r>
              <a:rPr lang="zh-CN" altLang="en-US" dirty="0"/>
              <a:t>改进</a:t>
            </a:r>
            <a:r>
              <a:rPr lang="en-US" altLang="zh-CN" dirty="0">
                <a:solidFill>
                  <a:srgbClr val="FF0000"/>
                </a:solidFill>
              </a:rPr>
              <a:t>R-CNN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1. </a:t>
            </a:r>
            <a:r>
              <a:rPr lang="zh-CN" altLang="en-US" dirty="0"/>
              <a:t>比</a:t>
            </a:r>
            <a:r>
              <a:rPr lang="en-US" altLang="zh-CN" dirty="0"/>
              <a:t>R-CNN</a:t>
            </a:r>
            <a:r>
              <a:rPr lang="zh-CN" altLang="en-US" dirty="0"/>
              <a:t>更高的检测质量（</a:t>
            </a:r>
            <a:r>
              <a:rPr lang="en-US" altLang="zh-CN" dirty="0" err="1"/>
              <a:t>mAP</a:t>
            </a:r>
            <a:r>
              <a:rPr lang="zh-CN" altLang="en-US" dirty="0"/>
              <a:t>）； 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2. </a:t>
            </a:r>
            <a:r>
              <a:rPr lang="zh-CN" altLang="en-US" dirty="0"/>
              <a:t>把多个任务的损失函数写到一起，实现单级的训练过程； 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3. </a:t>
            </a:r>
            <a:r>
              <a:rPr lang="zh-CN" altLang="en-US" dirty="0"/>
              <a:t>在训练时可更新所有的层； 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4. </a:t>
            </a:r>
            <a:r>
              <a:rPr lang="zh-CN" altLang="en-US" dirty="0"/>
              <a:t>不需要在磁盘中存储特征。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60419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/>
          <a:lstStyle/>
          <a:p>
            <a:r>
              <a:rPr lang="en-US" altLang="zh-CN" dirty="0"/>
              <a:t>Fast R-CNN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11200" y="1617785"/>
            <a:ext cx="10642600" cy="4807404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zh-CN" altLang="en-US" dirty="0"/>
              <a:t>使用外部算法（选择性搜索</a:t>
            </a:r>
            <a:r>
              <a:rPr lang="en-US" altLang="zh-CN" dirty="0"/>
              <a:t>SS </a:t>
            </a:r>
            <a:r>
              <a:rPr lang="zh-CN" altLang="en-US" dirty="0"/>
              <a:t>）来找出候选区域（</a:t>
            </a:r>
            <a:r>
              <a:rPr lang="en-US" altLang="zh-CN" dirty="0"/>
              <a:t>2000</a:t>
            </a:r>
            <a:r>
              <a:rPr lang="zh-CN" altLang="en-US" dirty="0"/>
              <a:t>个</a:t>
            </a:r>
            <a:r>
              <a:rPr lang="en-US" altLang="zh-CN" dirty="0"/>
              <a:t>object proposal</a:t>
            </a:r>
            <a:r>
              <a:rPr lang="zh-CN" altLang="en-US" dirty="0"/>
              <a:t>），找出感兴趣的区域（</a:t>
            </a:r>
            <a:r>
              <a:rPr lang="en-US" altLang="zh-CN" dirty="0"/>
              <a:t>Regions of Interest, </a:t>
            </a:r>
            <a:r>
              <a:rPr lang="en-US" altLang="zh-CN" dirty="0" err="1"/>
              <a:t>RoI</a:t>
            </a:r>
            <a:r>
              <a:rPr lang="zh-CN" altLang="en-US" dirty="0"/>
              <a:t>），映射到特征空间里；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zh-CN" altLang="en-US" dirty="0"/>
              <a:t>缩放图片的</a:t>
            </a:r>
            <a:r>
              <a:rPr lang="en-US" altLang="zh-CN" dirty="0"/>
              <a:t>scale</a:t>
            </a:r>
            <a:r>
              <a:rPr lang="zh-CN" altLang="en-US" dirty="0"/>
              <a:t>得到图片金字塔，得到</a:t>
            </a:r>
            <a:r>
              <a:rPr lang="en-US" altLang="zh-CN" dirty="0"/>
              <a:t>conv5</a:t>
            </a:r>
            <a:r>
              <a:rPr lang="zh-CN" altLang="en-US" dirty="0"/>
              <a:t>的特征金字塔；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zh-CN" altLang="en-US" dirty="0"/>
              <a:t>对于每个</a:t>
            </a:r>
            <a:r>
              <a:rPr lang="en-US" altLang="zh-CN" dirty="0"/>
              <a:t>scale</a:t>
            </a:r>
            <a:r>
              <a:rPr lang="zh-CN" altLang="en-US" dirty="0"/>
              <a:t>的每个</a:t>
            </a:r>
            <a:r>
              <a:rPr lang="en-US" altLang="zh-CN" dirty="0"/>
              <a:t>ROI</a:t>
            </a:r>
            <a:r>
              <a:rPr lang="zh-CN" altLang="en-US" dirty="0"/>
              <a:t>，求取映射关系，在</a:t>
            </a:r>
            <a:r>
              <a:rPr lang="en-US" altLang="zh-CN" dirty="0"/>
              <a:t>conv5</a:t>
            </a:r>
            <a:r>
              <a:rPr lang="zh-CN" altLang="en-US" dirty="0"/>
              <a:t>中</a:t>
            </a:r>
            <a:r>
              <a:rPr lang="en-US" altLang="zh-CN" dirty="0"/>
              <a:t>crop</a:t>
            </a:r>
            <a:r>
              <a:rPr lang="zh-CN" altLang="en-US" dirty="0"/>
              <a:t>出对应的</a:t>
            </a:r>
            <a:r>
              <a:rPr lang="en-US" altLang="zh-CN" dirty="0"/>
              <a:t>patch</a:t>
            </a:r>
            <a:r>
              <a:rPr lang="zh-CN" altLang="en-US" dirty="0"/>
              <a:t>；并用一个单层的空间金字塔池化层（</a:t>
            </a:r>
            <a:r>
              <a:rPr lang="en-US" altLang="zh-CN" dirty="0"/>
              <a:t>SPP</a:t>
            </a:r>
            <a:r>
              <a:rPr lang="zh-CN" altLang="en-US" dirty="0"/>
              <a:t>） </a:t>
            </a:r>
            <a:r>
              <a:rPr lang="en-US" altLang="zh-CN" dirty="0"/>
              <a:t>layer</a:t>
            </a:r>
            <a:r>
              <a:rPr lang="zh-CN" altLang="en-US" dirty="0"/>
              <a:t>（称为</a:t>
            </a:r>
            <a:r>
              <a:rPr lang="en-US" altLang="zh-CN" dirty="0" err="1"/>
              <a:t>Rol</a:t>
            </a:r>
            <a:r>
              <a:rPr lang="en-US" altLang="zh-CN" dirty="0"/>
              <a:t> pooling layer</a:t>
            </a:r>
            <a:r>
              <a:rPr lang="zh-CN" altLang="en-US" dirty="0"/>
              <a:t>）来统一到一样的尺度，因为后续的全连接层输入的所有向量有同样的大小；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zh-CN" altLang="en-US" dirty="0"/>
              <a:t>连续续经过两个全连接层得到特征，特征又分别共享到到两个新的全连接层，分别对应两个优化目标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en-US" dirty="0"/>
              <a:t>第一个优化目标是分类，使用</a:t>
            </a:r>
            <a:r>
              <a:rPr lang="en-US" altLang="zh-CN" dirty="0" err="1"/>
              <a:t>softmax</a:t>
            </a:r>
            <a:r>
              <a:rPr lang="zh-CN" altLang="en-US" dirty="0"/>
              <a:t>，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en-US" dirty="0"/>
              <a:t>第二个优化目标是</a:t>
            </a:r>
            <a:r>
              <a:rPr lang="zh-CN" altLang="zh-CN" dirty="0"/>
              <a:t>边界框回归</a:t>
            </a:r>
            <a:r>
              <a:rPr lang="zh-CN" altLang="en-US" dirty="0"/>
              <a:t>（</a:t>
            </a:r>
            <a:r>
              <a:rPr lang="en-US" altLang="zh-CN" dirty="0" err="1"/>
              <a:t>bbox</a:t>
            </a:r>
            <a:r>
              <a:rPr lang="en-US" altLang="zh-CN" dirty="0"/>
              <a:t> regression</a:t>
            </a:r>
            <a:r>
              <a:rPr lang="zh-CN" altLang="en-US" dirty="0"/>
              <a:t>），使用了一个</a:t>
            </a:r>
            <a:r>
              <a:rPr lang="en-US" altLang="zh-CN" dirty="0"/>
              <a:t>smooth</a:t>
            </a:r>
            <a:r>
              <a:rPr lang="zh-CN" altLang="en-US" dirty="0"/>
              <a:t>的</a:t>
            </a:r>
            <a:r>
              <a:rPr lang="en-US" altLang="zh-CN" dirty="0"/>
              <a:t>L1-loss</a:t>
            </a:r>
            <a:r>
              <a:rPr lang="zh-CN" altLang="en-US" dirty="0"/>
              <a:t>（一次函数和小量时二次函数的结合）。</a:t>
            </a:r>
          </a:p>
          <a:p>
            <a:pPr>
              <a:lnSpc>
                <a:spcPct val="11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419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 R-CNN</a:t>
            </a:r>
            <a:r>
              <a:rPr lang="zh-CN" altLang="en-US" dirty="0"/>
              <a:t>优点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2904758"/>
          </a:xfrm>
        </p:spPr>
        <p:txBody>
          <a:bodyPr vert="horz" lIns="91440" tIns="45720" rIns="91440" bIns="45720" rtlCol="0">
            <a:normAutofit fontScale="55000" lnSpcReduction="20000"/>
          </a:bodyPr>
          <a:lstStyle/>
          <a:p>
            <a:pPr>
              <a:lnSpc>
                <a:spcPct val="140000"/>
              </a:lnSpc>
            </a:pPr>
            <a:r>
              <a:rPr lang="en-US" altLang="zh-CN" sz="4000" dirty="0">
                <a:ea typeface="宋体" panose="02010600030101010101" pitchFamily="2" charset="-122"/>
              </a:rPr>
              <a:t>Fast R-CNN </a:t>
            </a:r>
            <a:r>
              <a:rPr lang="zh-CN" altLang="zh-CN" sz="4000" dirty="0">
                <a:ea typeface="宋体" panose="02010600030101010101" pitchFamily="2" charset="-122"/>
              </a:rPr>
              <a:t>实现了</a:t>
            </a:r>
            <a:r>
              <a:rPr lang="zh-CN" altLang="en-US" sz="4000" dirty="0">
                <a:ea typeface="宋体" panose="02010600030101010101" pitchFamily="2" charset="-122"/>
              </a:rPr>
              <a:t>端到端的联合训练（</a:t>
            </a:r>
            <a:r>
              <a:rPr lang="en-US" altLang="zh-CN" sz="4000" dirty="0">
                <a:ea typeface="宋体" panose="02010600030101010101" pitchFamily="2" charset="-122"/>
              </a:rPr>
              <a:t>end-to-end joint training</a:t>
            </a:r>
            <a:r>
              <a:rPr lang="zh-CN" altLang="en-US" sz="4000" dirty="0">
                <a:ea typeface="宋体" panose="02010600030101010101" pitchFamily="2" charset="-122"/>
              </a:rPr>
              <a:t>）</a:t>
            </a:r>
            <a:r>
              <a:rPr lang="en-US" altLang="zh-CN" sz="4000" dirty="0">
                <a:ea typeface="宋体" panose="02010600030101010101" pitchFamily="2" charset="-122"/>
              </a:rPr>
              <a:t> (single stage)</a:t>
            </a:r>
            <a:endParaRPr lang="zh-CN" altLang="zh-CN" sz="4000" dirty="0">
              <a:ea typeface="宋体" panose="02010600030101010101" pitchFamily="2" charset="-122"/>
            </a:endParaRPr>
          </a:p>
          <a:p>
            <a:pPr>
              <a:lnSpc>
                <a:spcPct val="140000"/>
              </a:lnSpc>
            </a:pPr>
            <a:r>
              <a:rPr lang="en-US" altLang="zh-CN" sz="4000" dirty="0">
                <a:ea typeface="宋体" panose="02010600030101010101" pitchFamily="2" charset="-122"/>
              </a:rPr>
              <a:t>R-CNN</a:t>
            </a:r>
            <a:r>
              <a:rPr lang="zh-CN" altLang="zh-CN" sz="4000" dirty="0">
                <a:ea typeface="宋体" panose="02010600030101010101" pitchFamily="2" charset="-122"/>
              </a:rPr>
              <a:t>用</a:t>
            </a:r>
            <a:r>
              <a:rPr lang="en-US" altLang="zh-CN" sz="4000" dirty="0">
                <a:ea typeface="宋体" panose="02010600030101010101" pitchFamily="2" charset="-122"/>
              </a:rPr>
              <a:t>SVM</a:t>
            </a:r>
            <a:r>
              <a:rPr lang="zh-CN" altLang="zh-CN" sz="4000" dirty="0">
                <a:ea typeface="宋体" panose="02010600030101010101" pitchFamily="2" charset="-122"/>
              </a:rPr>
              <a:t>训练特征时需要中间大量的磁盘空间存放特征，</a:t>
            </a:r>
            <a:r>
              <a:rPr lang="en-US" altLang="zh-CN" sz="4000" dirty="0">
                <a:ea typeface="宋体" panose="02010600030101010101" pitchFamily="2" charset="-122"/>
              </a:rPr>
              <a:t>Fast RCNN</a:t>
            </a:r>
            <a:r>
              <a:rPr lang="zh-CN" altLang="zh-CN" sz="4000" dirty="0">
                <a:ea typeface="宋体" panose="02010600030101010101" pitchFamily="2" charset="-122"/>
              </a:rPr>
              <a:t>没有了</a:t>
            </a:r>
            <a:r>
              <a:rPr lang="en-US" altLang="zh-CN" sz="4000" dirty="0">
                <a:ea typeface="宋体" panose="02010600030101010101" pitchFamily="2" charset="-122"/>
              </a:rPr>
              <a:t>SVM</a:t>
            </a:r>
            <a:r>
              <a:rPr lang="zh-CN" altLang="zh-CN" sz="4000" dirty="0">
                <a:ea typeface="宋体" panose="02010600030101010101" pitchFamily="2" charset="-122"/>
              </a:rPr>
              <a:t>这一步，所有的特征都暂存在显存中，不需要额外的磁盘空间。</a:t>
            </a:r>
          </a:p>
          <a:p>
            <a:pPr>
              <a:lnSpc>
                <a:spcPct val="140000"/>
              </a:lnSpc>
            </a:pPr>
            <a:r>
              <a:rPr lang="en-US" altLang="zh-CN" sz="4000" dirty="0">
                <a:ea typeface="宋体" panose="02010600030101010101" pitchFamily="2" charset="-122"/>
              </a:rPr>
              <a:t>R-CNN</a:t>
            </a:r>
            <a:r>
              <a:rPr lang="zh-CN" altLang="zh-CN" sz="4000" dirty="0">
                <a:ea typeface="宋体" panose="02010600030101010101" pitchFamily="2" charset="-122"/>
              </a:rPr>
              <a:t>中因为</a:t>
            </a:r>
            <a:r>
              <a:rPr lang="en-US" altLang="zh-CN" sz="4000" dirty="0">
                <a:ea typeface="宋体" panose="02010600030101010101" pitchFamily="2" charset="-122"/>
              </a:rPr>
              <a:t>ROI-centric</a:t>
            </a:r>
            <a:r>
              <a:rPr lang="zh-CN" altLang="zh-CN" sz="4000" dirty="0">
                <a:ea typeface="宋体" panose="02010600030101010101" pitchFamily="2" charset="-122"/>
              </a:rPr>
              <a:t>的原因，测试时间开销大，</a:t>
            </a:r>
            <a:r>
              <a:rPr lang="en-US" altLang="zh-CN" sz="4000" dirty="0">
                <a:ea typeface="宋体" panose="02010600030101010101" pitchFamily="2" charset="-122"/>
              </a:rPr>
              <a:t>Fast R-CNN</a:t>
            </a:r>
            <a:r>
              <a:rPr lang="zh-CN" altLang="zh-CN" sz="4000" dirty="0">
                <a:ea typeface="宋体" panose="02010600030101010101" pitchFamily="2" charset="-122"/>
              </a:rPr>
              <a:t>进一步通过</a:t>
            </a:r>
            <a:r>
              <a:rPr lang="en-US" altLang="zh-CN" sz="4000" dirty="0">
                <a:ea typeface="宋体" panose="02010600030101010101" pitchFamily="2" charset="-122"/>
              </a:rPr>
              <a:t>single scale(pooling-&gt;</a:t>
            </a:r>
            <a:r>
              <a:rPr lang="en-US" altLang="zh-CN" sz="4000" dirty="0" err="1">
                <a:ea typeface="宋体" panose="02010600030101010101" pitchFamily="2" charset="-122"/>
              </a:rPr>
              <a:t>spp</a:t>
            </a:r>
            <a:r>
              <a:rPr lang="en-US" altLang="zh-CN" sz="4000" dirty="0">
                <a:ea typeface="宋体" panose="02010600030101010101" pitchFamily="2" charset="-122"/>
              </a:rPr>
              <a:t> just for one scale) testing</a:t>
            </a:r>
            <a:r>
              <a:rPr lang="zh-CN" altLang="zh-CN" sz="4000" dirty="0">
                <a:ea typeface="宋体" panose="02010600030101010101" pitchFamily="2" charset="-122"/>
              </a:rPr>
              <a:t>和</a:t>
            </a:r>
            <a:r>
              <a:rPr lang="en-US" altLang="zh-CN" sz="4000" dirty="0">
                <a:ea typeface="宋体" panose="02010600030101010101" pitchFamily="2" charset="-122"/>
              </a:rPr>
              <a:t>SVD</a:t>
            </a:r>
            <a:r>
              <a:rPr lang="zh-CN" altLang="zh-CN" sz="4000" dirty="0">
                <a:ea typeface="宋体" panose="02010600030101010101" pitchFamily="2" charset="-122"/>
              </a:rPr>
              <a:t>（奇异值分解）</a:t>
            </a:r>
            <a:r>
              <a:rPr lang="en-US" altLang="zh-CN" sz="4000" dirty="0">
                <a:ea typeface="宋体" panose="02010600030101010101" pitchFamily="2" charset="-122"/>
              </a:rPr>
              <a:t>(</a:t>
            </a:r>
            <a:r>
              <a:rPr lang="zh-CN" altLang="zh-CN" sz="4000" dirty="0">
                <a:ea typeface="宋体" panose="02010600030101010101" pitchFamily="2" charset="-122"/>
              </a:rPr>
              <a:t>降维</a:t>
            </a:r>
            <a:r>
              <a:rPr lang="en-US" altLang="zh-CN" sz="4000" dirty="0">
                <a:ea typeface="宋体" panose="02010600030101010101" pitchFamily="2" charset="-122"/>
              </a:rPr>
              <a:t>)</a:t>
            </a:r>
            <a:r>
              <a:rPr lang="zh-CN" altLang="zh-CN" sz="4000" dirty="0">
                <a:ea typeface="宋体" panose="02010600030101010101" pitchFamily="2" charset="-122"/>
              </a:rPr>
              <a:t>分解全连接来提速。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4" name="图片 3" descr="https://leonardoaraujosantos.gitbooks.io/artificial-inteligence/content/more_images/Fast_RCNN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697" y="4148274"/>
            <a:ext cx="6364605" cy="24803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91931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Faster R-CNN</a:t>
            </a:r>
            <a:r>
              <a:rPr lang="zh-CN" altLang="en-US" dirty="0"/>
              <a:t>改进</a:t>
            </a:r>
            <a:r>
              <a:rPr lang="en-US" altLang="zh-CN" dirty="0">
                <a:solidFill>
                  <a:srgbClr val="FF0000"/>
                </a:solidFill>
              </a:rPr>
              <a:t>Fast R-CNN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Faster R-CNN</a:t>
            </a:r>
            <a:r>
              <a:rPr lang="zh-CN" altLang="en-US" dirty="0"/>
              <a:t>速度更快，精确度更高。</a:t>
            </a:r>
            <a:endParaRPr lang="en-US" altLang="zh-CN" dirty="0"/>
          </a:p>
          <a:p>
            <a:r>
              <a:rPr lang="en-US" altLang="zh-CN" dirty="0"/>
              <a:t>Faster R-CNN</a:t>
            </a:r>
            <a:r>
              <a:rPr lang="zh-CN" altLang="en-US" dirty="0"/>
              <a:t>中，每个网络可以独立训练或联合训练。</a:t>
            </a:r>
            <a:endParaRPr lang="en-US" altLang="zh-CN" dirty="0"/>
          </a:p>
          <a:p>
            <a:r>
              <a:rPr lang="zh-CN" altLang="en-US" dirty="0"/>
              <a:t>模型有</a:t>
            </a:r>
            <a:r>
              <a:rPr lang="en-US" altLang="zh-CN" dirty="0"/>
              <a:t>4</a:t>
            </a:r>
            <a:r>
              <a:rPr lang="zh-CN" altLang="en-US" dirty="0"/>
              <a:t>个损失函数：</a:t>
            </a:r>
            <a:endParaRPr lang="en-US" altLang="zh-CN" dirty="0"/>
          </a:p>
          <a:p>
            <a:pPr lvl="1"/>
            <a:r>
              <a:rPr lang="en-US" altLang="zh-CN" dirty="0"/>
              <a:t>RPN</a:t>
            </a:r>
            <a:r>
              <a:rPr lang="zh-CN" altLang="en-US" dirty="0"/>
              <a:t>（区域生成网络）分类是否对象；</a:t>
            </a:r>
            <a:endParaRPr lang="en-US" altLang="zh-CN" dirty="0"/>
          </a:p>
          <a:p>
            <a:pPr lvl="1"/>
            <a:r>
              <a:rPr lang="en-US" altLang="zh-CN" dirty="0"/>
              <a:t>RPN </a:t>
            </a:r>
            <a:r>
              <a:rPr lang="zh-CN" altLang="en-US" dirty="0"/>
              <a:t>边界框提议； </a:t>
            </a:r>
            <a:endParaRPr lang="en-US" altLang="zh-CN" dirty="0"/>
          </a:p>
          <a:p>
            <a:pPr lvl="1"/>
            <a:r>
              <a:rPr lang="en-US" altLang="zh-CN" dirty="0"/>
              <a:t>Fast R-CNN </a:t>
            </a:r>
            <a:r>
              <a:rPr lang="zh-CN" altLang="en-US" dirty="0"/>
              <a:t>对象分类； </a:t>
            </a:r>
            <a:endParaRPr lang="en-US" altLang="zh-CN" dirty="0"/>
          </a:p>
          <a:p>
            <a:pPr lvl="1"/>
            <a:r>
              <a:rPr lang="en-US" altLang="zh-CN" dirty="0"/>
              <a:t>Fast R-CNN </a:t>
            </a:r>
            <a:r>
              <a:rPr lang="zh-CN" altLang="en-US" dirty="0"/>
              <a:t>边界框回归 。</a:t>
            </a:r>
          </a:p>
        </p:txBody>
      </p:sp>
    </p:spTree>
    <p:extLst>
      <p:ext uri="{BB962C8B-B14F-4D97-AF65-F5344CB8AC3E}">
        <p14:creationId xmlns:p14="http://schemas.microsoft.com/office/powerpoint/2010/main" val="8167631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Faster R-CNN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523863"/>
          </a:xfrm>
        </p:spPr>
        <p:txBody>
          <a:bodyPr>
            <a:normAutofit/>
          </a:bodyPr>
          <a:lstStyle/>
          <a:p>
            <a:r>
              <a:rPr lang="en-US" altLang="zh-CN" dirty="0"/>
              <a:t>Faster RCNN</a:t>
            </a:r>
            <a:r>
              <a:rPr lang="zh-CN" altLang="en-US" dirty="0"/>
              <a:t>可以简单地看做“</a:t>
            </a:r>
            <a:r>
              <a:rPr lang="en-US" altLang="zh-CN" dirty="0" err="1"/>
              <a:t>RPN+fast</a:t>
            </a:r>
            <a:r>
              <a:rPr lang="en-US" altLang="zh-CN" dirty="0"/>
              <a:t> R-CNN“</a:t>
            </a:r>
            <a:r>
              <a:rPr lang="zh-CN" altLang="en-US" dirty="0"/>
              <a:t>的系统，用</a:t>
            </a:r>
            <a:r>
              <a:rPr lang="en-US" altLang="zh-CN" dirty="0"/>
              <a:t>RPN</a:t>
            </a:r>
            <a:r>
              <a:rPr lang="zh-CN" altLang="en-US" dirty="0"/>
              <a:t>代替</a:t>
            </a:r>
            <a:r>
              <a:rPr lang="en-US" altLang="zh-CN" dirty="0"/>
              <a:t>fast R-CNN</a:t>
            </a:r>
            <a:r>
              <a:rPr lang="zh-CN" altLang="en-US" dirty="0"/>
              <a:t>中的</a:t>
            </a:r>
            <a:r>
              <a:rPr lang="en-US" altLang="zh-CN" dirty="0"/>
              <a:t>Selective Search</a:t>
            </a:r>
            <a:r>
              <a:rPr lang="zh-CN" altLang="en-US" dirty="0"/>
              <a:t>方法。</a:t>
            </a:r>
            <a:endParaRPr lang="en-US" altLang="zh-CN" dirty="0"/>
          </a:p>
          <a:p>
            <a:r>
              <a:rPr lang="en-US" altLang="zh-CN" dirty="0"/>
              <a:t>RPN</a:t>
            </a:r>
            <a:r>
              <a:rPr lang="zh-CN" altLang="en-US" dirty="0"/>
              <a:t>区域生成网络</a:t>
            </a:r>
          </a:p>
        </p:txBody>
      </p:sp>
      <p:pic>
        <p:nvPicPr>
          <p:cNvPr id="4" name="图片 3" descr="这里写图片描述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971" y="3170379"/>
            <a:ext cx="7904615" cy="34253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55474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Faster R-CNN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137060" cy="4351338"/>
          </a:xfrm>
        </p:spPr>
        <p:txBody>
          <a:bodyPr/>
          <a:lstStyle/>
          <a:p>
            <a:r>
              <a:rPr lang="en-US" altLang="zh-CN" dirty="0"/>
              <a:t>Faster R-CNN</a:t>
            </a:r>
            <a:r>
              <a:rPr lang="zh-CN" altLang="zh-CN" dirty="0"/>
              <a:t>包含</a:t>
            </a:r>
            <a:r>
              <a:rPr lang="en-US" altLang="zh-CN" dirty="0"/>
              <a:t>2</a:t>
            </a:r>
            <a:r>
              <a:rPr lang="zh-CN" altLang="zh-CN" dirty="0"/>
              <a:t>个模块：</a:t>
            </a:r>
          </a:p>
          <a:p>
            <a:pPr lvl="1"/>
            <a:r>
              <a:rPr lang="en-US" altLang="zh-CN" dirty="0"/>
              <a:t>RPN(Region Proposal Network): </a:t>
            </a:r>
            <a:r>
              <a:rPr lang="zh-CN" altLang="zh-CN" dirty="0"/>
              <a:t>在深度卷积层基础上给出一系列的矩形候选区域。</a:t>
            </a:r>
          </a:p>
          <a:p>
            <a:pPr lvl="1"/>
            <a:r>
              <a:rPr lang="en-US" altLang="zh-CN" dirty="0"/>
              <a:t>Fast R-CNN </a:t>
            </a:r>
            <a:r>
              <a:rPr lang="en-US" altLang="zh-CN" dirty="0" err="1"/>
              <a:t>RoI</a:t>
            </a:r>
            <a:r>
              <a:rPr lang="en-US" altLang="zh-CN" dirty="0"/>
              <a:t> </a:t>
            </a:r>
            <a:r>
              <a:rPr lang="zh-CN" altLang="zh-CN" dirty="0"/>
              <a:t>池化层：对每个</a:t>
            </a:r>
            <a:r>
              <a:rPr lang="en-US" altLang="zh-CN" dirty="0"/>
              <a:t>proposal </a:t>
            </a:r>
            <a:r>
              <a:rPr lang="zh-CN" altLang="zh-CN" dirty="0"/>
              <a:t>区域进行分类，提取</a:t>
            </a:r>
            <a:r>
              <a:rPr lang="en-US" altLang="zh-CN" dirty="0"/>
              <a:t>proposal</a:t>
            </a:r>
            <a:r>
              <a:rPr lang="zh-CN" altLang="zh-CN" dirty="0"/>
              <a:t>定位。</a:t>
            </a:r>
            <a:endParaRPr lang="en-US" altLang="zh-CN" dirty="0"/>
          </a:p>
          <a:p>
            <a:r>
              <a:rPr lang="zh-CN" altLang="zh-CN" b="1" i="1" dirty="0"/>
              <a:t>主要思想</a:t>
            </a:r>
            <a:r>
              <a:rPr lang="zh-CN" altLang="zh-CN" dirty="0"/>
              <a:t>是用最后一个卷积层去推断候选区域。</a:t>
            </a:r>
          </a:p>
          <a:p>
            <a:endParaRPr lang="zh-CN" altLang="en-US" dirty="0"/>
          </a:p>
        </p:txBody>
      </p:sp>
      <p:pic>
        <p:nvPicPr>
          <p:cNvPr id="4" name="图片 3" descr="https://leonardoaraujosantos.gitbooks.io/artificial-inteligence/content/more_images/Faster_Rcnn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12" y="1473343"/>
            <a:ext cx="4877798" cy="48179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09549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Faster R-CNN</a:t>
            </a:r>
            <a:r>
              <a:rPr lang="zh-CN" altLang="en-US" dirty="0"/>
              <a:t>效果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78160"/>
          </a:xfrm>
        </p:spPr>
        <p:txBody>
          <a:bodyPr/>
          <a:lstStyle/>
          <a:p>
            <a:r>
              <a:rPr lang="en-US" altLang="zh-CN" dirty="0"/>
              <a:t>Faster R-CNN</a:t>
            </a:r>
            <a:r>
              <a:rPr lang="zh-CN" altLang="en-US" dirty="0"/>
              <a:t>用一个</a:t>
            </a:r>
            <a:r>
              <a:rPr lang="en-US" altLang="zh-CN" dirty="0"/>
              <a:t>101</a:t>
            </a:r>
            <a:r>
              <a:rPr lang="zh-CN" altLang="en-US" dirty="0"/>
              <a:t>层的</a:t>
            </a:r>
            <a:r>
              <a:rPr lang="en-US" altLang="zh-CN" dirty="0" err="1"/>
              <a:t>resnet</a:t>
            </a:r>
            <a:r>
              <a:rPr lang="zh-CN" altLang="en-US" dirty="0"/>
              <a:t>架构，称为</a:t>
            </a:r>
            <a:r>
              <a:rPr lang="en-US" altLang="zh-CN" dirty="0"/>
              <a:t>ResNet101</a:t>
            </a:r>
          </a:p>
          <a:p>
            <a:r>
              <a:rPr lang="zh-CN" altLang="en-US" dirty="0"/>
              <a:t>对每幅图像（包括</a:t>
            </a:r>
            <a:r>
              <a:rPr lang="en-US" altLang="zh-CN" dirty="0"/>
              <a:t>proposals</a:t>
            </a:r>
            <a:r>
              <a:rPr lang="zh-CN" altLang="en-US" dirty="0"/>
              <a:t>）的处理速度是</a:t>
            </a:r>
            <a:r>
              <a:rPr lang="en-US" altLang="zh-CN" dirty="0"/>
              <a:t>R-CNN</a:t>
            </a:r>
            <a:r>
              <a:rPr lang="zh-CN" altLang="en-US" dirty="0"/>
              <a:t>的</a:t>
            </a:r>
            <a:r>
              <a:rPr lang="en-US" altLang="zh-CN" dirty="0"/>
              <a:t>250</a:t>
            </a:r>
            <a:r>
              <a:rPr lang="zh-CN" altLang="en-US" dirty="0"/>
              <a:t>倍，是</a:t>
            </a:r>
            <a:r>
              <a:rPr lang="en-US" altLang="zh-CN" dirty="0"/>
              <a:t>Fast R-CNN</a:t>
            </a:r>
            <a:r>
              <a:rPr lang="zh-CN" altLang="en-US" dirty="0"/>
              <a:t>的</a:t>
            </a:r>
            <a:r>
              <a:rPr lang="en-US" altLang="zh-CN" dirty="0"/>
              <a:t>10</a:t>
            </a:r>
            <a:r>
              <a:rPr lang="zh-CN" altLang="en-US" dirty="0"/>
              <a:t>倍。</a:t>
            </a:r>
            <a:endParaRPr lang="en-US" altLang="zh-CN" dirty="0"/>
          </a:p>
          <a:p>
            <a:r>
              <a:rPr lang="zh-CN" altLang="en-US" dirty="0"/>
              <a:t>精确度和</a:t>
            </a:r>
            <a:r>
              <a:rPr lang="en-US" altLang="zh-CN" dirty="0"/>
              <a:t>Fast R-CNN</a:t>
            </a:r>
            <a:r>
              <a:rPr lang="zh-CN" altLang="en-US" dirty="0"/>
              <a:t>一样，都比</a:t>
            </a:r>
            <a:r>
              <a:rPr lang="en-US" altLang="zh-CN" dirty="0"/>
              <a:t>R-CNN</a:t>
            </a:r>
            <a:r>
              <a:rPr lang="zh-CN" altLang="en-US" dirty="0"/>
              <a:t>高。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04734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68923" y="2284231"/>
            <a:ext cx="9596486" cy="22223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zh-CN" sz="4400" dirty="0"/>
              <a:t>YOLO</a:t>
            </a:r>
            <a:r>
              <a:rPr lang="zh-CN" altLang="en-US" sz="4400" dirty="0"/>
              <a:t>对象检测的算法</a:t>
            </a:r>
            <a:endParaRPr lang="en-US" altLang="zh-CN" sz="4400" dirty="0"/>
          </a:p>
          <a:p>
            <a:pPr marL="0" indent="0" algn="ctr">
              <a:buNone/>
            </a:pPr>
            <a:endParaRPr lang="en-US" altLang="zh-CN" sz="4400" dirty="0"/>
          </a:p>
          <a:p>
            <a:pPr marL="0" indent="0" algn="ctr">
              <a:buNone/>
            </a:pPr>
            <a:r>
              <a:rPr lang="en-US" altLang="zh-CN" sz="4400" dirty="0"/>
              <a:t>YOLO: </a:t>
            </a:r>
            <a:r>
              <a:rPr lang="en-US" altLang="zh-CN" sz="4400" dirty="0">
                <a:solidFill>
                  <a:srgbClr val="FF0000"/>
                </a:solidFill>
              </a:rPr>
              <a:t>You Only Look Once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892953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14688" y="3028949"/>
            <a:ext cx="7957318" cy="22223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zh-CN" altLang="en-US" sz="4400" dirty="0"/>
              <a:t>计算机视觉的任务</a:t>
            </a:r>
            <a:endParaRPr lang="en-US" altLang="zh-CN" sz="4400" dirty="0"/>
          </a:p>
        </p:txBody>
      </p:sp>
    </p:spTree>
    <p:extLst>
      <p:ext uri="{BB962C8B-B14F-4D97-AF65-F5344CB8AC3E}">
        <p14:creationId xmlns:p14="http://schemas.microsoft.com/office/powerpoint/2010/main" val="8955832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YOLO</a:t>
            </a:r>
            <a:r>
              <a:rPr lang="zh-CN" altLang="en-US" dirty="0"/>
              <a:t>算法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18235"/>
            <a:ext cx="10515600" cy="211477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dirty="0"/>
              <a:t>YOLO</a:t>
            </a:r>
            <a:r>
              <a:rPr lang="zh-CN" altLang="en-US" dirty="0"/>
              <a:t>算法将对目标检测任务的认识由分类问题（</a:t>
            </a:r>
            <a:r>
              <a:rPr lang="en-US" altLang="zh-CN" dirty="0"/>
              <a:t>Classification</a:t>
            </a:r>
            <a:r>
              <a:rPr lang="zh-CN" altLang="en-US" dirty="0"/>
              <a:t>）化简为回归问题（</a:t>
            </a:r>
            <a:r>
              <a:rPr lang="en-US" altLang="zh-CN" dirty="0"/>
              <a:t>Regression</a:t>
            </a:r>
            <a:r>
              <a:rPr lang="zh-CN" altLang="en-US" dirty="0"/>
              <a:t>）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在保证精度不过多损失的前提下，极大地提高了检测速度。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运算速度高，</a:t>
            </a:r>
            <a:r>
              <a:rPr lang="zh-CN" altLang="zh-CN" dirty="0"/>
              <a:t>在</a:t>
            </a:r>
            <a:r>
              <a:rPr lang="en-US" altLang="zh-CN" dirty="0"/>
              <a:t>Titan X GPU</a:t>
            </a:r>
            <a:r>
              <a:rPr lang="zh-CN" altLang="zh-CN" dirty="0"/>
              <a:t>上的运行速度可以达到</a:t>
            </a:r>
            <a:r>
              <a:rPr lang="en-US" altLang="zh-CN" dirty="0"/>
              <a:t>45 FPS</a:t>
            </a:r>
            <a:r>
              <a:rPr lang="zh-CN" altLang="en-US" dirty="0"/>
              <a:t>（实时）</a:t>
            </a:r>
            <a:endParaRPr lang="en-US" altLang="zh-CN" dirty="0"/>
          </a:p>
          <a:p>
            <a:pPr>
              <a:lnSpc>
                <a:spcPct val="100000"/>
              </a:lnSpc>
            </a:pPr>
            <a:endParaRPr lang="zh-CN" altLang="en-US" dirty="0"/>
          </a:p>
        </p:txBody>
      </p:sp>
      <p:pic>
        <p:nvPicPr>
          <p:cNvPr id="5" name="Picture 4" descr="C:\Users\lenovo\Desktop\prediction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2953" y="3954861"/>
            <a:ext cx="3930197" cy="2603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25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4254" y="1837348"/>
            <a:ext cx="10943492" cy="2453298"/>
          </a:xfrm>
        </p:spPr>
        <p:txBody>
          <a:bodyPr/>
          <a:lstStyle/>
          <a:p>
            <a:r>
              <a:rPr lang="en-US" altLang="zh-CN" dirty="0"/>
              <a:t>[3] </a:t>
            </a:r>
            <a:r>
              <a:rPr lang="en-US" altLang="zh-CN" dirty="0" err="1"/>
              <a:t>Redmon</a:t>
            </a:r>
            <a:r>
              <a:rPr lang="en-US" altLang="zh-CN" dirty="0"/>
              <a:t> J, </a:t>
            </a:r>
            <a:r>
              <a:rPr lang="en-US" altLang="zh-CN" dirty="0" err="1"/>
              <a:t>Divvala</a:t>
            </a:r>
            <a:r>
              <a:rPr lang="en-US" altLang="zh-CN" dirty="0"/>
              <a:t> S, </a:t>
            </a:r>
            <a:r>
              <a:rPr lang="en-US" altLang="zh-CN" dirty="0" err="1"/>
              <a:t>Girshick</a:t>
            </a:r>
            <a:r>
              <a:rPr lang="en-US" altLang="zh-CN" dirty="0"/>
              <a:t> R, et al. </a:t>
            </a:r>
            <a:r>
              <a:rPr lang="en-US" altLang="zh-CN" dirty="0">
                <a:solidFill>
                  <a:srgbClr val="FF0000"/>
                </a:solidFill>
              </a:rPr>
              <a:t>You Only Look Once</a:t>
            </a:r>
            <a:r>
              <a:rPr lang="en-US" altLang="zh-CN" dirty="0"/>
              <a:t>: Unified, Real-Time Object Detection[C]. Computer Vision and Pattern Recognition, 2016:779-788.</a:t>
            </a:r>
          </a:p>
          <a:p>
            <a:r>
              <a:rPr lang="en-US" altLang="zh-CN" dirty="0"/>
              <a:t>[4] Liu W, </a:t>
            </a:r>
            <a:r>
              <a:rPr lang="en-US" altLang="zh-CN" dirty="0" err="1"/>
              <a:t>Anguelov</a:t>
            </a:r>
            <a:r>
              <a:rPr lang="en-US" altLang="zh-CN" dirty="0"/>
              <a:t> D, </a:t>
            </a:r>
            <a:r>
              <a:rPr lang="en-US" altLang="zh-CN" dirty="0" err="1"/>
              <a:t>Erhan</a:t>
            </a:r>
            <a:r>
              <a:rPr lang="en-US" altLang="zh-CN" dirty="0"/>
              <a:t> D, et al. </a:t>
            </a:r>
            <a:r>
              <a:rPr lang="en-US" altLang="zh-CN" dirty="0">
                <a:solidFill>
                  <a:srgbClr val="FF0000"/>
                </a:solidFill>
              </a:rPr>
              <a:t>SSD: Single Shot </a:t>
            </a:r>
            <a:r>
              <a:rPr lang="en-US" altLang="zh-CN" dirty="0" err="1">
                <a:solidFill>
                  <a:srgbClr val="FF0000"/>
                </a:solidFill>
              </a:rPr>
              <a:t>MultiBox</a:t>
            </a:r>
            <a:r>
              <a:rPr lang="en-US" altLang="zh-CN" dirty="0">
                <a:solidFill>
                  <a:srgbClr val="FF0000"/>
                </a:solidFill>
              </a:rPr>
              <a:t> Detector</a:t>
            </a:r>
            <a:r>
              <a:rPr lang="en-US" altLang="zh-CN" dirty="0"/>
              <a:t>[C]. European Conference on Computer Vision, 2016:21-37.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32765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YOLO v1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3371" y="1690688"/>
            <a:ext cx="8839200" cy="487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895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68923" y="2284231"/>
            <a:ext cx="9596486" cy="22223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zh-CN" sz="4400" dirty="0"/>
              <a:t>SSD</a:t>
            </a:r>
            <a:r>
              <a:rPr lang="zh-CN" altLang="en-US" sz="4400" dirty="0"/>
              <a:t>对象检测的算法</a:t>
            </a:r>
            <a:endParaRPr lang="en-US" altLang="zh-CN" sz="4400" dirty="0"/>
          </a:p>
          <a:p>
            <a:pPr marL="0" indent="0" algn="ctr">
              <a:buNone/>
            </a:pPr>
            <a:endParaRPr lang="en-US" altLang="zh-CN" sz="4400" dirty="0"/>
          </a:p>
          <a:p>
            <a:pPr marL="0" indent="0" algn="ctr">
              <a:buNone/>
            </a:pPr>
            <a:r>
              <a:rPr lang="en-US" altLang="zh-CN" sz="4400" dirty="0"/>
              <a:t>SSD: Single Shot </a:t>
            </a:r>
            <a:r>
              <a:rPr lang="en-US" altLang="zh-CN" sz="4400" dirty="0" err="1"/>
              <a:t>MultiBox</a:t>
            </a:r>
            <a:r>
              <a:rPr lang="en-US" altLang="zh-CN" sz="4400" dirty="0"/>
              <a:t> Detector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5577437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/>
          <a:lstStyle/>
          <a:p>
            <a:r>
              <a:rPr lang="en-US" altLang="zh-CN" dirty="0"/>
              <a:t>SSD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05890"/>
            <a:ext cx="10515600" cy="5177790"/>
          </a:xfrm>
        </p:spPr>
        <p:txBody>
          <a:bodyPr>
            <a:normAutofit fontScale="85000" lnSpcReduction="20000"/>
          </a:bodyPr>
          <a:lstStyle/>
          <a:p>
            <a:pPr lvl="0">
              <a:lnSpc>
                <a:spcPct val="110000"/>
              </a:lnSpc>
            </a:pPr>
            <a:r>
              <a:rPr lang="en-US" altLang="zh-CN" dirty="0"/>
              <a:t>SSD</a:t>
            </a:r>
            <a:r>
              <a:rPr lang="zh-CN" altLang="zh-CN" dirty="0"/>
              <a:t>方法的核心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en-US" dirty="0"/>
              <a:t>预测对象</a:t>
            </a:r>
            <a:r>
              <a:rPr lang="zh-CN" altLang="zh-CN" dirty="0"/>
              <a:t>（</a:t>
            </a:r>
            <a:r>
              <a:rPr lang="en-US" altLang="zh-CN" dirty="0"/>
              <a:t> predict object </a:t>
            </a:r>
            <a:r>
              <a:rPr lang="zh-CN" altLang="zh-CN" dirty="0"/>
              <a:t>）及其归属类别的</a:t>
            </a:r>
            <a:r>
              <a:rPr lang="en-US" altLang="zh-CN" dirty="0"/>
              <a:t>score</a:t>
            </a:r>
            <a:r>
              <a:rPr lang="zh-CN" altLang="zh-CN" dirty="0"/>
              <a:t>（得分）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zh-CN" dirty="0"/>
              <a:t>在</a:t>
            </a:r>
            <a:r>
              <a:rPr lang="en-US" altLang="zh-CN" dirty="0"/>
              <a:t> feature map</a:t>
            </a:r>
            <a:r>
              <a:rPr lang="zh-CN" altLang="zh-CN" dirty="0"/>
              <a:t>上使用小的卷积核去</a:t>
            </a:r>
            <a:r>
              <a:rPr lang="en-US" altLang="zh-CN" dirty="0"/>
              <a:t>predict</a:t>
            </a:r>
            <a:r>
              <a:rPr lang="zh-CN" altLang="zh-CN" dirty="0"/>
              <a:t>一系列</a:t>
            </a:r>
            <a:r>
              <a:rPr lang="en-US" altLang="zh-CN" dirty="0"/>
              <a:t>bounding boxes</a:t>
            </a:r>
            <a:r>
              <a:rPr lang="zh-CN" altLang="zh-CN" dirty="0"/>
              <a:t>的</a:t>
            </a:r>
            <a:r>
              <a:rPr lang="en-US" altLang="zh-CN" dirty="0"/>
              <a:t>box offsets</a:t>
            </a:r>
            <a:endParaRPr lang="zh-CN" altLang="zh-CN" dirty="0"/>
          </a:p>
          <a:p>
            <a:pPr lvl="0">
              <a:lnSpc>
                <a:spcPct val="110000"/>
              </a:lnSpc>
            </a:pPr>
            <a:r>
              <a:rPr lang="zh-CN" altLang="zh-CN" dirty="0"/>
              <a:t>为了得到高精度的检测结果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zh-CN" dirty="0"/>
              <a:t>在不同层次的</a:t>
            </a:r>
            <a:r>
              <a:rPr lang="en-US" altLang="zh-CN" dirty="0"/>
              <a:t> feature maps</a:t>
            </a:r>
            <a:r>
              <a:rPr lang="zh-CN" altLang="zh-CN" dirty="0"/>
              <a:t>（特征图谱）上去</a:t>
            </a:r>
            <a:r>
              <a:rPr lang="en-US" altLang="zh-CN" dirty="0"/>
              <a:t> predict object</a:t>
            </a:r>
            <a:r>
              <a:rPr lang="zh-CN" altLang="zh-CN" dirty="0"/>
              <a:t>、</a:t>
            </a:r>
            <a:r>
              <a:rPr lang="en-US" altLang="zh-CN" dirty="0"/>
              <a:t>box offsets</a:t>
            </a:r>
            <a:r>
              <a:rPr lang="zh-CN" altLang="zh-CN" dirty="0"/>
              <a:t>，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zh-CN" dirty="0"/>
              <a:t>得到不同</a:t>
            </a:r>
            <a:r>
              <a:rPr lang="en-US" altLang="zh-CN" dirty="0"/>
              <a:t>aspect ratio</a:t>
            </a:r>
            <a:r>
              <a:rPr lang="zh-CN" altLang="zh-CN" dirty="0"/>
              <a:t>（纵横比）的</a:t>
            </a:r>
            <a:r>
              <a:rPr lang="en-US" altLang="zh-CN" dirty="0"/>
              <a:t>predictions</a:t>
            </a:r>
            <a:r>
              <a:rPr lang="zh-CN" altLang="zh-CN" dirty="0"/>
              <a:t>。</a:t>
            </a:r>
            <a:endParaRPr lang="en-US" altLang="zh-CN" dirty="0"/>
          </a:p>
          <a:p>
            <a:pPr lvl="0">
              <a:lnSpc>
                <a:spcPct val="110000"/>
              </a:lnSpc>
            </a:pPr>
            <a:r>
              <a:rPr lang="zh-CN" altLang="zh-CN" dirty="0"/>
              <a:t>改进设计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zh-CN" dirty="0"/>
              <a:t>能够在当输入分辨率较低的图像时，保证检测的精度。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zh-CN" dirty="0"/>
              <a:t>整体端到端（</a:t>
            </a:r>
            <a:r>
              <a:rPr lang="en-US" altLang="zh-CN" dirty="0"/>
              <a:t>end-to-end</a:t>
            </a:r>
            <a:r>
              <a:rPr lang="zh-CN" altLang="zh-CN" dirty="0"/>
              <a:t>）的设计，训练也变得简单。</a:t>
            </a:r>
            <a:endParaRPr lang="en-US" altLang="zh-CN" dirty="0"/>
          </a:p>
          <a:p>
            <a:pPr lvl="1">
              <a:lnSpc>
                <a:spcPct val="110000"/>
              </a:lnSpc>
            </a:pPr>
            <a:r>
              <a:rPr lang="zh-CN" altLang="zh-CN" dirty="0"/>
              <a:t>在检测速度、检测精度之间取得较好的折衷。</a:t>
            </a:r>
            <a:endParaRPr lang="en-US" altLang="zh-CN" dirty="0"/>
          </a:p>
          <a:p>
            <a:pPr lvl="0">
              <a:lnSpc>
                <a:spcPct val="110000"/>
              </a:lnSpc>
            </a:pPr>
            <a:r>
              <a:rPr lang="en-US" altLang="zh-CN" dirty="0"/>
              <a:t>SSD</a:t>
            </a:r>
            <a:r>
              <a:rPr lang="zh-CN" altLang="zh-CN" dirty="0"/>
              <a:t>，比</a:t>
            </a:r>
            <a:r>
              <a:rPr lang="en-US" altLang="zh-CN" dirty="0"/>
              <a:t>YOLOv1</a:t>
            </a:r>
            <a:r>
              <a:rPr lang="zh-CN" altLang="zh-CN" dirty="0"/>
              <a:t>方法，还要快，还要精确。</a:t>
            </a:r>
            <a:endParaRPr lang="en-US" altLang="zh-CN" dirty="0"/>
          </a:p>
          <a:p>
            <a:pPr lvl="0">
              <a:lnSpc>
                <a:spcPct val="110000"/>
              </a:lnSpc>
            </a:pPr>
            <a:r>
              <a:rPr lang="en-US" altLang="zh-CN" dirty="0"/>
              <a:t>SSD</a:t>
            </a:r>
            <a:r>
              <a:rPr lang="zh-CN" altLang="en-US" dirty="0"/>
              <a:t>，在</a:t>
            </a:r>
            <a:r>
              <a:rPr lang="zh-CN" altLang="zh-CN" dirty="0"/>
              <a:t>保证速度的同时，</a:t>
            </a:r>
            <a:r>
              <a:rPr lang="en-US" altLang="zh-CN" dirty="0" err="1"/>
              <a:t>mAP</a:t>
            </a:r>
            <a:r>
              <a:rPr lang="zh-CN" altLang="en-US" dirty="0"/>
              <a:t>指标</a:t>
            </a:r>
            <a:r>
              <a:rPr lang="zh-CN" altLang="zh-CN" dirty="0"/>
              <a:t>与使用</a:t>
            </a:r>
            <a:r>
              <a:rPr lang="en-US" altLang="zh-CN" dirty="0"/>
              <a:t>region proposals </a:t>
            </a:r>
            <a:r>
              <a:rPr lang="zh-CN" altLang="zh-CN" dirty="0"/>
              <a:t>技术的方法（如</a:t>
            </a:r>
            <a:r>
              <a:rPr lang="en-US" altLang="zh-CN" dirty="0"/>
              <a:t> Faster R-CNN</a:t>
            </a:r>
            <a:r>
              <a:rPr lang="zh-CN" altLang="zh-CN" dirty="0"/>
              <a:t>）相媲美</a:t>
            </a:r>
          </a:p>
          <a:p>
            <a:pPr lvl="1">
              <a:lnSpc>
                <a:spcPct val="110000"/>
              </a:lnSpc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773318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14688" y="2583472"/>
            <a:ext cx="7957318" cy="22223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zh-CN" altLang="en-US" sz="4400" dirty="0"/>
              <a:t>图像语义分割方法</a:t>
            </a:r>
            <a:endParaRPr lang="en-US" altLang="zh-CN" sz="4400" dirty="0"/>
          </a:p>
          <a:p>
            <a:pPr marL="0" indent="0" algn="ctr">
              <a:buNone/>
            </a:pPr>
            <a:endParaRPr lang="en-US" altLang="zh-CN" sz="4400" dirty="0"/>
          </a:p>
          <a:p>
            <a:pPr marL="0" indent="0" algn="ctr">
              <a:buNone/>
            </a:pPr>
            <a:r>
              <a:rPr lang="en-US" altLang="zh-CN" sz="4400" dirty="0"/>
              <a:t>Semantic Segmentation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1154919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Kaiming</a:t>
            </a:r>
            <a:r>
              <a:rPr lang="en-US" altLang="zh-CN" dirty="0"/>
              <a:t> He, Georgia </a:t>
            </a:r>
            <a:r>
              <a:rPr lang="en-US" altLang="zh-CN" dirty="0" err="1"/>
              <a:t>Gkioxari</a:t>
            </a:r>
            <a:r>
              <a:rPr lang="en-US" altLang="zh-CN" dirty="0"/>
              <a:t>, Piotr </a:t>
            </a:r>
            <a:r>
              <a:rPr lang="en-US" altLang="zh-CN" dirty="0" err="1"/>
              <a:t>Dollár</a:t>
            </a:r>
            <a:r>
              <a:rPr lang="en-US" altLang="zh-CN" dirty="0"/>
              <a:t>, and Ross </a:t>
            </a:r>
            <a:r>
              <a:rPr lang="en-US" altLang="zh-CN" dirty="0" err="1"/>
              <a:t>Girshick</a:t>
            </a:r>
            <a:r>
              <a:rPr lang="en-US" altLang="zh-CN" dirty="0"/>
              <a:t>, </a:t>
            </a:r>
            <a:r>
              <a:rPr lang="en-US" altLang="zh-CN" dirty="0">
                <a:solidFill>
                  <a:srgbClr val="FF0000"/>
                </a:solidFill>
              </a:rPr>
              <a:t>Mask R-CNN</a:t>
            </a:r>
            <a:r>
              <a:rPr lang="en-US" altLang="zh-CN" dirty="0"/>
              <a:t>, ICCV 2017.</a:t>
            </a:r>
          </a:p>
          <a:p>
            <a:r>
              <a:rPr lang="en-US" altLang="zh-CN" dirty="0" err="1"/>
              <a:t>Ronghang</a:t>
            </a:r>
            <a:r>
              <a:rPr lang="en-US" altLang="zh-CN" dirty="0"/>
              <a:t> Hu, Piotr </a:t>
            </a:r>
            <a:r>
              <a:rPr lang="en-US" altLang="zh-CN" dirty="0" err="1"/>
              <a:t>Dollár</a:t>
            </a:r>
            <a:r>
              <a:rPr lang="en-US" altLang="zh-CN" dirty="0"/>
              <a:t>, </a:t>
            </a:r>
            <a:r>
              <a:rPr lang="en-US" altLang="zh-CN" dirty="0" err="1"/>
              <a:t>Kaiming</a:t>
            </a:r>
            <a:r>
              <a:rPr lang="en-US" altLang="zh-CN" dirty="0"/>
              <a:t> He, Trevor Darrell, Ross </a:t>
            </a:r>
            <a:r>
              <a:rPr lang="en-US" altLang="zh-CN" dirty="0" err="1"/>
              <a:t>Girshick</a:t>
            </a:r>
            <a:r>
              <a:rPr lang="en-US" altLang="zh-CN" dirty="0"/>
              <a:t>, Learning to Segment Every Thing, CVPR 2018. </a:t>
            </a:r>
          </a:p>
          <a:p>
            <a:r>
              <a:rPr lang="en-US" altLang="zh-CN" dirty="0"/>
              <a:t>Alexander </a:t>
            </a:r>
            <a:r>
              <a:rPr lang="en-US" altLang="zh-CN" dirty="0" err="1"/>
              <a:t>Kirillov</a:t>
            </a:r>
            <a:r>
              <a:rPr lang="en-US" altLang="zh-CN" dirty="0"/>
              <a:t>, </a:t>
            </a:r>
            <a:r>
              <a:rPr lang="en-US" altLang="zh-CN" dirty="0" err="1"/>
              <a:t>Kaiming</a:t>
            </a:r>
            <a:r>
              <a:rPr lang="en-US" altLang="zh-CN" dirty="0"/>
              <a:t> He, Ross </a:t>
            </a:r>
            <a:r>
              <a:rPr lang="en-US" altLang="zh-CN" dirty="0" err="1"/>
              <a:t>Girshick</a:t>
            </a:r>
            <a:r>
              <a:rPr lang="en-US" altLang="zh-CN" dirty="0"/>
              <a:t>, Carsten </a:t>
            </a:r>
            <a:r>
              <a:rPr lang="en-US" altLang="zh-CN" dirty="0" err="1"/>
              <a:t>Rother</a:t>
            </a:r>
            <a:r>
              <a:rPr lang="en-US" altLang="zh-CN" dirty="0"/>
              <a:t>, Piotr </a:t>
            </a:r>
            <a:r>
              <a:rPr lang="en-US" altLang="zh-CN" dirty="0" err="1"/>
              <a:t>Dollár</a:t>
            </a:r>
            <a:r>
              <a:rPr lang="en-US" altLang="zh-CN" dirty="0"/>
              <a:t>, Panoptic Segmentation, CVPR 2019.</a:t>
            </a:r>
          </a:p>
          <a:p>
            <a:r>
              <a:rPr lang="en-US" altLang="zh-CN" dirty="0" err="1"/>
              <a:t>Xinlei</a:t>
            </a:r>
            <a:r>
              <a:rPr lang="en-US" altLang="zh-CN" dirty="0"/>
              <a:t> Chen, Ross </a:t>
            </a:r>
            <a:r>
              <a:rPr lang="en-US" altLang="zh-CN" dirty="0" err="1"/>
              <a:t>Girshick</a:t>
            </a:r>
            <a:r>
              <a:rPr lang="en-US" altLang="zh-CN" dirty="0"/>
              <a:t>, </a:t>
            </a:r>
            <a:r>
              <a:rPr lang="en-US" altLang="zh-CN" dirty="0" err="1"/>
              <a:t>Kaiming</a:t>
            </a:r>
            <a:r>
              <a:rPr lang="en-US" altLang="zh-CN" dirty="0"/>
              <a:t> He, Piotr </a:t>
            </a:r>
            <a:r>
              <a:rPr lang="en-US" altLang="zh-CN" dirty="0" err="1"/>
              <a:t>Dollár</a:t>
            </a:r>
            <a:r>
              <a:rPr lang="en-US" altLang="zh-CN" dirty="0"/>
              <a:t>, </a:t>
            </a:r>
            <a:r>
              <a:rPr lang="en-US" altLang="zh-CN" dirty="0" err="1">
                <a:solidFill>
                  <a:srgbClr val="FF0000"/>
                </a:solidFill>
              </a:rPr>
              <a:t>TensorMask</a:t>
            </a:r>
            <a:r>
              <a:rPr lang="en-US" altLang="zh-CN" dirty="0">
                <a:solidFill>
                  <a:srgbClr val="FF0000"/>
                </a:solidFill>
              </a:rPr>
              <a:t>: A Foundation for Dense Object Segmentation</a:t>
            </a:r>
            <a:r>
              <a:rPr lang="en-US" altLang="zh-CN" dirty="0"/>
              <a:t>, 2019.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85151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Semantic Segmentation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3036216" cy="4351338"/>
          </a:xfrm>
        </p:spPr>
        <p:txBody>
          <a:bodyPr/>
          <a:lstStyle/>
          <a:p>
            <a:r>
              <a:rPr lang="en-US" altLang="zh-CN" dirty="0" err="1"/>
              <a:t>TensorMask</a:t>
            </a:r>
            <a:r>
              <a:rPr lang="en-US" altLang="zh-CN" dirty="0"/>
              <a:t> and Mask R-CNN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946" y="1909763"/>
            <a:ext cx="593407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682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[4] K. He, X. Zhang, S. Ren, and J. Sun. Deep residual learning for image recognition. In CVPR, 2016.</a:t>
            </a:r>
          </a:p>
          <a:p>
            <a:r>
              <a:rPr lang="en-US" altLang="zh-CN" dirty="0"/>
              <a:t>[5] Huang et al., Speed/accuracy trade-offs for modern convolutional object detectors[C], CVPR 2017. (https://arxiv.org/abs/1611.10012)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42860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type="subTitle" sz="quarter" idx="4294967295"/>
          </p:nvPr>
        </p:nvSpPr>
        <p:spPr>
          <a:xfrm>
            <a:off x="2855640" y="1927274"/>
            <a:ext cx="6400800" cy="258184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zh-CN" altLang="en-US" sz="8000" dirty="0">
                <a:latin typeface="仿宋" panose="02010609060101010101" pitchFamily="49" charset="-122"/>
                <a:ea typeface="仿宋" panose="02010609060101010101" pitchFamily="49" charset="-122"/>
              </a:rPr>
              <a:t>谢谢指正！</a:t>
            </a:r>
          </a:p>
        </p:txBody>
      </p:sp>
      <p:sp>
        <p:nvSpPr>
          <p:cNvPr id="2" name="矩形 1"/>
          <p:cNvSpPr/>
          <p:nvPr/>
        </p:nvSpPr>
        <p:spPr>
          <a:xfrm>
            <a:off x="3630095" y="5154358"/>
            <a:ext cx="44326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zhenchen@tsinghua.edu.cn</a:t>
            </a:r>
          </a:p>
        </p:txBody>
      </p:sp>
    </p:spTree>
    <p:extLst>
      <p:ext uri="{BB962C8B-B14F-4D97-AF65-F5344CB8AC3E}">
        <p14:creationId xmlns:p14="http://schemas.microsoft.com/office/powerpoint/2010/main" val="2516904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计算机视觉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71651"/>
            <a:ext cx="10515600" cy="1787632"/>
          </a:xfrm>
        </p:spPr>
        <p:txBody>
          <a:bodyPr>
            <a:normAutofit/>
          </a:bodyPr>
          <a:lstStyle/>
          <a:p>
            <a:r>
              <a:rPr lang="zh-CN" altLang="en-US" dirty="0"/>
              <a:t>计算机视觉就是用计算机代替人眼来做测量和判断（简单说来）。</a:t>
            </a:r>
          </a:p>
          <a:p>
            <a:r>
              <a:rPr lang="zh-CN" altLang="en-US" dirty="0"/>
              <a:t>计算机视觉是人工智能快速发展的一个分支。</a:t>
            </a:r>
            <a:endParaRPr lang="en-US" altLang="zh-CN" dirty="0"/>
          </a:p>
          <a:p>
            <a:r>
              <a:rPr lang="zh-CN" altLang="en-US" dirty="0"/>
              <a:t>计算机视觉的主要任务包括：</a:t>
            </a:r>
            <a:r>
              <a:rPr lang="zh-CN" altLang="en-US" dirty="0">
                <a:solidFill>
                  <a:srgbClr val="FF0000"/>
                </a:solidFill>
              </a:rPr>
              <a:t>分类、定位、检测和分割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517689" y="3640246"/>
            <a:ext cx="10982462" cy="2857500"/>
            <a:chOff x="507149" y="4146550"/>
            <a:chExt cx="13916346" cy="4445000"/>
          </a:xfrm>
        </p:grpSpPr>
        <p:grpSp>
          <p:nvGrpSpPr>
            <p:cNvPr id="5" name="成组"/>
            <p:cNvGrpSpPr/>
            <p:nvPr/>
          </p:nvGrpSpPr>
          <p:grpSpPr>
            <a:xfrm>
              <a:off x="965198" y="4943038"/>
              <a:ext cx="1333501" cy="1270001"/>
              <a:chOff x="-1" y="0"/>
              <a:chExt cx="1333500" cy="1270000"/>
            </a:xfrm>
          </p:grpSpPr>
          <p:sp>
            <p:nvSpPr>
              <p:cNvPr id="25" name="形状"/>
              <p:cNvSpPr/>
              <p:nvPr/>
            </p:nvSpPr>
            <p:spPr>
              <a:xfrm>
                <a:off x="31749" y="0"/>
                <a:ext cx="1270001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53" y="0"/>
                    </a:moveTo>
                    <a:lnTo>
                      <a:pt x="16647" y="0"/>
                    </a:lnTo>
                    <a:cubicBezTo>
                      <a:pt x="17357" y="0"/>
                      <a:pt x="17892" y="0"/>
                      <a:pt x="18346" y="30"/>
                    </a:cubicBezTo>
                    <a:cubicBezTo>
                      <a:pt x="18799" y="61"/>
                      <a:pt x="19171" y="121"/>
                      <a:pt x="19554" y="243"/>
                    </a:cubicBezTo>
                    <a:cubicBezTo>
                      <a:pt x="19973" y="395"/>
                      <a:pt x="20348" y="637"/>
                      <a:pt x="20656" y="944"/>
                    </a:cubicBezTo>
                    <a:cubicBezTo>
                      <a:pt x="20963" y="1252"/>
                      <a:pt x="21205" y="1627"/>
                      <a:pt x="21357" y="2046"/>
                    </a:cubicBezTo>
                    <a:cubicBezTo>
                      <a:pt x="21479" y="2429"/>
                      <a:pt x="21539" y="2801"/>
                      <a:pt x="21570" y="3257"/>
                    </a:cubicBezTo>
                    <a:cubicBezTo>
                      <a:pt x="21600" y="3713"/>
                      <a:pt x="21600" y="4254"/>
                      <a:pt x="21600" y="4975"/>
                    </a:cubicBezTo>
                    <a:lnTo>
                      <a:pt x="21600" y="16647"/>
                    </a:lnTo>
                    <a:cubicBezTo>
                      <a:pt x="21600" y="17357"/>
                      <a:pt x="21600" y="17892"/>
                      <a:pt x="21570" y="18346"/>
                    </a:cubicBezTo>
                    <a:cubicBezTo>
                      <a:pt x="21539" y="18799"/>
                      <a:pt x="21479" y="19171"/>
                      <a:pt x="21357" y="19554"/>
                    </a:cubicBezTo>
                    <a:cubicBezTo>
                      <a:pt x="21205" y="19973"/>
                      <a:pt x="20963" y="20348"/>
                      <a:pt x="20656" y="20656"/>
                    </a:cubicBezTo>
                    <a:cubicBezTo>
                      <a:pt x="20348" y="20963"/>
                      <a:pt x="19973" y="21205"/>
                      <a:pt x="19554" y="21357"/>
                    </a:cubicBezTo>
                    <a:cubicBezTo>
                      <a:pt x="19171" y="21479"/>
                      <a:pt x="18799" y="21539"/>
                      <a:pt x="18343" y="21570"/>
                    </a:cubicBezTo>
                    <a:cubicBezTo>
                      <a:pt x="17887" y="21600"/>
                      <a:pt x="17346" y="21600"/>
                      <a:pt x="16625" y="21600"/>
                    </a:cubicBezTo>
                    <a:lnTo>
                      <a:pt x="4953" y="21600"/>
                    </a:lnTo>
                    <a:cubicBezTo>
                      <a:pt x="4243" y="21600"/>
                      <a:pt x="3708" y="21600"/>
                      <a:pt x="3254" y="21570"/>
                    </a:cubicBezTo>
                    <a:cubicBezTo>
                      <a:pt x="2801" y="21539"/>
                      <a:pt x="2429" y="21479"/>
                      <a:pt x="2046" y="21357"/>
                    </a:cubicBezTo>
                    <a:cubicBezTo>
                      <a:pt x="1627" y="21205"/>
                      <a:pt x="1252" y="20963"/>
                      <a:pt x="944" y="20656"/>
                    </a:cubicBezTo>
                    <a:cubicBezTo>
                      <a:pt x="637" y="20348"/>
                      <a:pt x="395" y="19973"/>
                      <a:pt x="243" y="19554"/>
                    </a:cubicBezTo>
                    <a:cubicBezTo>
                      <a:pt x="121" y="19171"/>
                      <a:pt x="61" y="18799"/>
                      <a:pt x="30" y="18343"/>
                    </a:cubicBezTo>
                    <a:cubicBezTo>
                      <a:pt x="0" y="17887"/>
                      <a:pt x="0" y="17346"/>
                      <a:pt x="0" y="16625"/>
                    </a:cubicBezTo>
                    <a:lnTo>
                      <a:pt x="0" y="4953"/>
                    </a:lnTo>
                    <a:cubicBezTo>
                      <a:pt x="0" y="4243"/>
                      <a:pt x="0" y="3708"/>
                      <a:pt x="30" y="3254"/>
                    </a:cubicBezTo>
                    <a:cubicBezTo>
                      <a:pt x="61" y="2801"/>
                      <a:pt x="121" y="2429"/>
                      <a:pt x="243" y="2046"/>
                    </a:cubicBezTo>
                    <a:cubicBezTo>
                      <a:pt x="395" y="1627"/>
                      <a:pt x="637" y="1252"/>
                      <a:pt x="944" y="944"/>
                    </a:cubicBezTo>
                    <a:cubicBezTo>
                      <a:pt x="1252" y="637"/>
                      <a:pt x="1627" y="395"/>
                      <a:pt x="2046" y="243"/>
                    </a:cubicBezTo>
                    <a:cubicBezTo>
                      <a:pt x="2429" y="121"/>
                      <a:pt x="2801" y="61"/>
                      <a:pt x="3257" y="30"/>
                    </a:cubicBezTo>
                    <a:cubicBezTo>
                      <a:pt x="3713" y="0"/>
                      <a:pt x="4254" y="0"/>
                      <a:pt x="4975" y="0"/>
                    </a:cubicBezTo>
                    <a:lnTo>
                      <a:pt x="4953" y="0"/>
                    </a:lnTo>
                    <a:close/>
                  </a:path>
                </a:pathLst>
              </a:custGeom>
              <a:solidFill>
                <a:schemeClr val="accent4">
                  <a:hueOff val="102361"/>
                  <a:satOff val="14118"/>
                  <a:lumOff val="106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/>
              </a:p>
            </p:txBody>
          </p:sp>
          <p:sp>
            <p:nvSpPr>
              <p:cNvPr id="26" name="摄取目标"/>
              <p:cNvSpPr/>
              <p:nvPr/>
            </p:nvSpPr>
            <p:spPr>
              <a:xfrm>
                <a:off x="-1" y="374651"/>
                <a:ext cx="1333500" cy="52070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rPr dirty="0" err="1"/>
                  <a:t>摄取目标</a:t>
                </a:r>
                <a:endParaRPr dirty="0"/>
              </a:p>
            </p:txBody>
          </p:sp>
        </p:grpSp>
        <p:grpSp>
          <p:nvGrpSpPr>
            <p:cNvPr id="6" name="成组"/>
            <p:cNvGrpSpPr/>
            <p:nvPr/>
          </p:nvGrpSpPr>
          <p:grpSpPr>
            <a:xfrm>
              <a:off x="2718817" y="7321550"/>
              <a:ext cx="1352502" cy="1270000"/>
              <a:chOff x="-8383" y="0"/>
              <a:chExt cx="1352501" cy="1270000"/>
            </a:xfrm>
          </p:grpSpPr>
          <p:sp>
            <p:nvSpPr>
              <p:cNvPr id="23" name="形状"/>
              <p:cNvSpPr/>
              <p:nvPr/>
            </p:nvSpPr>
            <p:spPr>
              <a:xfrm>
                <a:off x="74117" y="0"/>
                <a:ext cx="1270001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53" y="0"/>
                    </a:moveTo>
                    <a:lnTo>
                      <a:pt x="16647" y="0"/>
                    </a:lnTo>
                    <a:cubicBezTo>
                      <a:pt x="17357" y="0"/>
                      <a:pt x="17892" y="0"/>
                      <a:pt x="18346" y="30"/>
                    </a:cubicBezTo>
                    <a:cubicBezTo>
                      <a:pt x="18799" y="61"/>
                      <a:pt x="19171" y="121"/>
                      <a:pt x="19554" y="243"/>
                    </a:cubicBezTo>
                    <a:cubicBezTo>
                      <a:pt x="19973" y="395"/>
                      <a:pt x="20348" y="637"/>
                      <a:pt x="20656" y="944"/>
                    </a:cubicBezTo>
                    <a:cubicBezTo>
                      <a:pt x="20963" y="1252"/>
                      <a:pt x="21205" y="1627"/>
                      <a:pt x="21357" y="2046"/>
                    </a:cubicBezTo>
                    <a:cubicBezTo>
                      <a:pt x="21479" y="2429"/>
                      <a:pt x="21539" y="2801"/>
                      <a:pt x="21570" y="3257"/>
                    </a:cubicBezTo>
                    <a:cubicBezTo>
                      <a:pt x="21600" y="3713"/>
                      <a:pt x="21600" y="4254"/>
                      <a:pt x="21600" y="4975"/>
                    </a:cubicBezTo>
                    <a:lnTo>
                      <a:pt x="21600" y="16647"/>
                    </a:lnTo>
                    <a:cubicBezTo>
                      <a:pt x="21600" y="17357"/>
                      <a:pt x="21600" y="17892"/>
                      <a:pt x="21570" y="18346"/>
                    </a:cubicBezTo>
                    <a:cubicBezTo>
                      <a:pt x="21539" y="18799"/>
                      <a:pt x="21479" y="19171"/>
                      <a:pt x="21357" y="19554"/>
                    </a:cubicBezTo>
                    <a:cubicBezTo>
                      <a:pt x="21205" y="19973"/>
                      <a:pt x="20963" y="20348"/>
                      <a:pt x="20656" y="20656"/>
                    </a:cubicBezTo>
                    <a:cubicBezTo>
                      <a:pt x="20348" y="20963"/>
                      <a:pt x="19973" y="21205"/>
                      <a:pt x="19554" y="21357"/>
                    </a:cubicBezTo>
                    <a:cubicBezTo>
                      <a:pt x="19171" y="21479"/>
                      <a:pt x="18799" y="21539"/>
                      <a:pt x="18343" y="21570"/>
                    </a:cubicBezTo>
                    <a:cubicBezTo>
                      <a:pt x="17887" y="21600"/>
                      <a:pt x="17346" y="21600"/>
                      <a:pt x="16625" y="21600"/>
                    </a:cubicBezTo>
                    <a:lnTo>
                      <a:pt x="4953" y="21600"/>
                    </a:lnTo>
                    <a:cubicBezTo>
                      <a:pt x="4243" y="21600"/>
                      <a:pt x="3708" y="21600"/>
                      <a:pt x="3254" y="21570"/>
                    </a:cubicBezTo>
                    <a:cubicBezTo>
                      <a:pt x="2801" y="21539"/>
                      <a:pt x="2429" y="21479"/>
                      <a:pt x="2046" y="21357"/>
                    </a:cubicBezTo>
                    <a:cubicBezTo>
                      <a:pt x="1627" y="21205"/>
                      <a:pt x="1252" y="20963"/>
                      <a:pt x="944" y="20656"/>
                    </a:cubicBezTo>
                    <a:cubicBezTo>
                      <a:pt x="637" y="20348"/>
                      <a:pt x="395" y="19973"/>
                      <a:pt x="243" y="19554"/>
                    </a:cubicBezTo>
                    <a:cubicBezTo>
                      <a:pt x="121" y="19171"/>
                      <a:pt x="61" y="18799"/>
                      <a:pt x="30" y="18343"/>
                    </a:cubicBezTo>
                    <a:cubicBezTo>
                      <a:pt x="0" y="17887"/>
                      <a:pt x="0" y="17346"/>
                      <a:pt x="0" y="16625"/>
                    </a:cubicBezTo>
                    <a:lnTo>
                      <a:pt x="0" y="4953"/>
                    </a:lnTo>
                    <a:cubicBezTo>
                      <a:pt x="0" y="4243"/>
                      <a:pt x="0" y="3708"/>
                      <a:pt x="30" y="3254"/>
                    </a:cubicBezTo>
                    <a:cubicBezTo>
                      <a:pt x="61" y="2801"/>
                      <a:pt x="121" y="2429"/>
                      <a:pt x="243" y="2046"/>
                    </a:cubicBezTo>
                    <a:cubicBezTo>
                      <a:pt x="395" y="1627"/>
                      <a:pt x="637" y="1252"/>
                      <a:pt x="944" y="944"/>
                    </a:cubicBezTo>
                    <a:cubicBezTo>
                      <a:pt x="1252" y="637"/>
                      <a:pt x="1627" y="395"/>
                      <a:pt x="2046" y="243"/>
                    </a:cubicBezTo>
                    <a:cubicBezTo>
                      <a:pt x="2429" y="121"/>
                      <a:pt x="2801" y="61"/>
                      <a:pt x="3257" y="30"/>
                    </a:cubicBezTo>
                    <a:cubicBezTo>
                      <a:pt x="3713" y="0"/>
                      <a:pt x="4254" y="0"/>
                      <a:pt x="4975" y="0"/>
                    </a:cubicBezTo>
                    <a:lnTo>
                      <a:pt x="4953" y="0"/>
                    </a:lnTo>
                    <a:close/>
                  </a:path>
                </a:pathLst>
              </a:custGeom>
              <a:solidFill>
                <a:schemeClr val="accent4">
                  <a:hueOff val="102361"/>
                  <a:satOff val="14118"/>
                  <a:lumOff val="106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/>
              </a:p>
            </p:txBody>
          </p:sp>
          <p:sp>
            <p:nvSpPr>
              <p:cNvPr id="24" name="图像处理…"/>
              <p:cNvSpPr/>
              <p:nvPr/>
            </p:nvSpPr>
            <p:spPr>
              <a:xfrm>
                <a:off x="-8383" y="124318"/>
                <a:ext cx="1299988" cy="10213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 algn="ctr"/>
                <a:r>
                  <a:rPr dirty="0" err="1"/>
                  <a:t>图像</a:t>
                </a:r>
                <a:r>
                  <a:rPr lang="zh-CN" altLang="en-US" dirty="0"/>
                  <a:t>摄取</a:t>
                </a:r>
                <a:endParaRPr dirty="0"/>
              </a:p>
              <a:p>
                <a:pPr algn="ctr"/>
                <a:r>
                  <a:rPr dirty="0" err="1"/>
                  <a:t>系统</a:t>
                </a:r>
                <a:endParaRPr dirty="0"/>
              </a:p>
            </p:txBody>
          </p:sp>
        </p:grpSp>
        <p:grpSp>
          <p:nvGrpSpPr>
            <p:cNvPr id="7" name="成组"/>
            <p:cNvGrpSpPr/>
            <p:nvPr/>
          </p:nvGrpSpPr>
          <p:grpSpPr>
            <a:xfrm>
              <a:off x="5099798" y="4146550"/>
              <a:ext cx="3054974" cy="2133600"/>
              <a:chOff x="53662" y="0"/>
              <a:chExt cx="3054973" cy="2133600"/>
            </a:xfrm>
          </p:grpSpPr>
          <p:sp>
            <p:nvSpPr>
              <p:cNvPr id="21" name="形状"/>
              <p:cNvSpPr/>
              <p:nvPr/>
            </p:nvSpPr>
            <p:spPr>
              <a:xfrm>
                <a:off x="61565" y="0"/>
                <a:ext cx="3039170" cy="2133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53" y="0"/>
                    </a:moveTo>
                    <a:lnTo>
                      <a:pt x="16647" y="0"/>
                    </a:lnTo>
                    <a:cubicBezTo>
                      <a:pt x="17357" y="0"/>
                      <a:pt x="17892" y="0"/>
                      <a:pt x="18346" y="30"/>
                    </a:cubicBezTo>
                    <a:cubicBezTo>
                      <a:pt x="18799" y="61"/>
                      <a:pt x="19171" y="121"/>
                      <a:pt x="19554" y="243"/>
                    </a:cubicBezTo>
                    <a:cubicBezTo>
                      <a:pt x="19973" y="395"/>
                      <a:pt x="20348" y="637"/>
                      <a:pt x="20656" y="944"/>
                    </a:cubicBezTo>
                    <a:cubicBezTo>
                      <a:pt x="20963" y="1252"/>
                      <a:pt x="21205" y="1627"/>
                      <a:pt x="21357" y="2046"/>
                    </a:cubicBezTo>
                    <a:cubicBezTo>
                      <a:pt x="21479" y="2429"/>
                      <a:pt x="21539" y="2801"/>
                      <a:pt x="21570" y="3257"/>
                    </a:cubicBezTo>
                    <a:cubicBezTo>
                      <a:pt x="21600" y="3713"/>
                      <a:pt x="21600" y="4254"/>
                      <a:pt x="21600" y="4975"/>
                    </a:cubicBezTo>
                    <a:lnTo>
                      <a:pt x="21600" y="16647"/>
                    </a:lnTo>
                    <a:cubicBezTo>
                      <a:pt x="21600" y="17357"/>
                      <a:pt x="21600" y="17892"/>
                      <a:pt x="21570" y="18346"/>
                    </a:cubicBezTo>
                    <a:cubicBezTo>
                      <a:pt x="21539" y="18799"/>
                      <a:pt x="21479" y="19171"/>
                      <a:pt x="21357" y="19554"/>
                    </a:cubicBezTo>
                    <a:cubicBezTo>
                      <a:pt x="21205" y="19973"/>
                      <a:pt x="20963" y="20348"/>
                      <a:pt x="20656" y="20656"/>
                    </a:cubicBezTo>
                    <a:cubicBezTo>
                      <a:pt x="20348" y="20963"/>
                      <a:pt x="19973" y="21205"/>
                      <a:pt x="19554" y="21357"/>
                    </a:cubicBezTo>
                    <a:cubicBezTo>
                      <a:pt x="19171" y="21479"/>
                      <a:pt x="18799" y="21539"/>
                      <a:pt x="18343" y="21570"/>
                    </a:cubicBezTo>
                    <a:cubicBezTo>
                      <a:pt x="17887" y="21600"/>
                      <a:pt x="17346" y="21600"/>
                      <a:pt x="16625" y="21600"/>
                    </a:cubicBezTo>
                    <a:lnTo>
                      <a:pt x="4953" y="21600"/>
                    </a:lnTo>
                    <a:cubicBezTo>
                      <a:pt x="4243" y="21600"/>
                      <a:pt x="3708" y="21600"/>
                      <a:pt x="3254" y="21570"/>
                    </a:cubicBezTo>
                    <a:cubicBezTo>
                      <a:pt x="2801" y="21539"/>
                      <a:pt x="2429" y="21479"/>
                      <a:pt x="2046" y="21357"/>
                    </a:cubicBezTo>
                    <a:cubicBezTo>
                      <a:pt x="1627" y="21205"/>
                      <a:pt x="1252" y="20963"/>
                      <a:pt x="944" y="20656"/>
                    </a:cubicBezTo>
                    <a:cubicBezTo>
                      <a:pt x="637" y="20348"/>
                      <a:pt x="395" y="19973"/>
                      <a:pt x="243" y="19554"/>
                    </a:cubicBezTo>
                    <a:cubicBezTo>
                      <a:pt x="121" y="19171"/>
                      <a:pt x="61" y="18799"/>
                      <a:pt x="30" y="18343"/>
                    </a:cubicBezTo>
                    <a:cubicBezTo>
                      <a:pt x="0" y="17887"/>
                      <a:pt x="0" y="17346"/>
                      <a:pt x="0" y="16625"/>
                    </a:cubicBezTo>
                    <a:lnTo>
                      <a:pt x="0" y="4953"/>
                    </a:lnTo>
                    <a:cubicBezTo>
                      <a:pt x="0" y="4243"/>
                      <a:pt x="0" y="3708"/>
                      <a:pt x="30" y="3254"/>
                    </a:cubicBezTo>
                    <a:cubicBezTo>
                      <a:pt x="61" y="2801"/>
                      <a:pt x="121" y="2429"/>
                      <a:pt x="243" y="2046"/>
                    </a:cubicBezTo>
                    <a:cubicBezTo>
                      <a:pt x="395" y="1627"/>
                      <a:pt x="637" y="1252"/>
                      <a:pt x="944" y="944"/>
                    </a:cubicBezTo>
                    <a:cubicBezTo>
                      <a:pt x="1252" y="637"/>
                      <a:pt x="1627" y="395"/>
                      <a:pt x="2046" y="243"/>
                    </a:cubicBezTo>
                    <a:cubicBezTo>
                      <a:pt x="2429" y="121"/>
                      <a:pt x="2801" y="61"/>
                      <a:pt x="3257" y="30"/>
                    </a:cubicBezTo>
                    <a:cubicBezTo>
                      <a:pt x="3713" y="0"/>
                      <a:pt x="4254" y="0"/>
                      <a:pt x="4975" y="0"/>
                    </a:cubicBezTo>
                    <a:lnTo>
                      <a:pt x="4953" y="0"/>
                    </a:lnTo>
                    <a:close/>
                  </a:path>
                </a:pathLst>
              </a:custGeom>
              <a:solidFill>
                <a:schemeClr val="accent4">
                  <a:hueOff val="102361"/>
                  <a:satOff val="14118"/>
                  <a:lumOff val="106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/>
              </a:p>
            </p:txBody>
          </p:sp>
          <p:sp>
            <p:nvSpPr>
              <p:cNvPr id="22" name="形态信息…"/>
              <p:cNvSpPr/>
              <p:nvPr/>
            </p:nvSpPr>
            <p:spPr>
              <a:xfrm>
                <a:off x="53662" y="340674"/>
                <a:ext cx="3054973" cy="14522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 algn="ctr"/>
                <a:r>
                  <a:rPr dirty="0" err="1"/>
                  <a:t>形态信息</a:t>
                </a:r>
                <a:endParaRPr dirty="0"/>
              </a:p>
              <a:p>
                <a:endParaRPr dirty="0"/>
              </a:p>
              <a:p>
                <a:r>
                  <a:rPr dirty="0" err="1"/>
                  <a:t>像素分布、亮度、颜色</a:t>
                </a:r>
                <a:endParaRPr dirty="0"/>
              </a:p>
            </p:txBody>
          </p:sp>
        </p:grpSp>
        <p:grpSp>
          <p:nvGrpSpPr>
            <p:cNvPr id="8" name="成组"/>
            <p:cNvGrpSpPr/>
            <p:nvPr/>
          </p:nvGrpSpPr>
          <p:grpSpPr>
            <a:xfrm>
              <a:off x="8902698" y="7321550"/>
              <a:ext cx="1301752" cy="1270000"/>
              <a:chOff x="-1" y="0"/>
              <a:chExt cx="1301751" cy="1270000"/>
            </a:xfrm>
          </p:grpSpPr>
          <p:sp>
            <p:nvSpPr>
              <p:cNvPr id="19" name="形状"/>
              <p:cNvSpPr/>
              <p:nvPr/>
            </p:nvSpPr>
            <p:spPr>
              <a:xfrm>
                <a:off x="31749" y="0"/>
                <a:ext cx="1270001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53" y="0"/>
                    </a:moveTo>
                    <a:lnTo>
                      <a:pt x="16647" y="0"/>
                    </a:lnTo>
                    <a:cubicBezTo>
                      <a:pt x="17357" y="0"/>
                      <a:pt x="17892" y="0"/>
                      <a:pt x="18346" y="30"/>
                    </a:cubicBezTo>
                    <a:cubicBezTo>
                      <a:pt x="18799" y="61"/>
                      <a:pt x="19171" y="121"/>
                      <a:pt x="19554" y="243"/>
                    </a:cubicBezTo>
                    <a:cubicBezTo>
                      <a:pt x="19973" y="395"/>
                      <a:pt x="20348" y="637"/>
                      <a:pt x="20656" y="944"/>
                    </a:cubicBezTo>
                    <a:cubicBezTo>
                      <a:pt x="20963" y="1252"/>
                      <a:pt x="21205" y="1627"/>
                      <a:pt x="21357" y="2046"/>
                    </a:cubicBezTo>
                    <a:cubicBezTo>
                      <a:pt x="21479" y="2429"/>
                      <a:pt x="21539" y="2801"/>
                      <a:pt x="21570" y="3257"/>
                    </a:cubicBezTo>
                    <a:cubicBezTo>
                      <a:pt x="21600" y="3713"/>
                      <a:pt x="21600" y="4254"/>
                      <a:pt x="21600" y="4975"/>
                    </a:cubicBezTo>
                    <a:lnTo>
                      <a:pt x="21600" y="16647"/>
                    </a:lnTo>
                    <a:cubicBezTo>
                      <a:pt x="21600" y="17357"/>
                      <a:pt x="21600" y="17892"/>
                      <a:pt x="21570" y="18346"/>
                    </a:cubicBezTo>
                    <a:cubicBezTo>
                      <a:pt x="21539" y="18799"/>
                      <a:pt x="21479" y="19171"/>
                      <a:pt x="21357" y="19554"/>
                    </a:cubicBezTo>
                    <a:cubicBezTo>
                      <a:pt x="21205" y="19973"/>
                      <a:pt x="20963" y="20348"/>
                      <a:pt x="20656" y="20656"/>
                    </a:cubicBezTo>
                    <a:cubicBezTo>
                      <a:pt x="20348" y="20963"/>
                      <a:pt x="19973" y="21205"/>
                      <a:pt x="19554" y="21357"/>
                    </a:cubicBezTo>
                    <a:cubicBezTo>
                      <a:pt x="19171" y="21479"/>
                      <a:pt x="18799" y="21539"/>
                      <a:pt x="18343" y="21570"/>
                    </a:cubicBezTo>
                    <a:cubicBezTo>
                      <a:pt x="17887" y="21600"/>
                      <a:pt x="17346" y="21600"/>
                      <a:pt x="16625" y="21600"/>
                    </a:cubicBezTo>
                    <a:lnTo>
                      <a:pt x="4953" y="21600"/>
                    </a:lnTo>
                    <a:cubicBezTo>
                      <a:pt x="4243" y="21600"/>
                      <a:pt x="3708" y="21600"/>
                      <a:pt x="3254" y="21570"/>
                    </a:cubicBezTo>
                    <a:cubicBezTo>
                      <a:pt x="2801" y="21539"/>
                      <a:pt x="2429" y="21479"/>
                      <a:pt x="2046" y="21357"/>
                    </a:cubicBezTo>
                    <a:cubicBezTo>
                      <a:pt x="1627" y="21205"/>
                      <a:pt x="1252" y="20963"/>
                      <a:pt x="944" y="20656"/>
                    </a:cubicBezTo>
                    <a:cubicBezTo>
                      <a:pt x="637" y="20348"/>
                      <a:pt x="395" y="19973"/>
                      <a:pt x="243" y="19554"/>
                    </a:cubicBezTo>
                    <a:cubicBezTo>
                      <a:pt x="121" y="19171"/>
                      <a:pt x="61" y="18799"/>
                      <a:pt x="30" y="18343"/>
                    </a:cubicBezTo>
                    <a:cubicBezTo>
                      <a:pt x="0" y="17887"/>
                      <a:pt x="0" y="17346"/>
                      <a:pt x="0" y="16625"/>
                    </a:cubicBezTo>
                    <a:lnTo>
                      <a:pt x="0" y="4953"/>
                    </a:lnTo>
                    <a:cubicBezTo>
                      <a:pt x="0" y="4243"/>
                      <a:pt x="0" y="3708"/>
                      <a:pt x="30" y="3254"/>
                    </a:cubicBezTo>
                    <a:cubicBezTo>
                      <a:pt x="61" y="2801"/>
                      <a:pt x="121" y="2429"/>
                      <a:pt x="243" y="2046"/>
                    </a:cubicBezTo>
                    <a:cubicBezTo>
                      <a:pt x="395" y="1627"/>
                      <a:pt x="637" y="1252"/>
                      <a:pt x="944" y="944"/>
                    </a:cubicBezTo>
                    <a:cubicBezTo>
                      <a:pt x="1252" y="637"/>
                      <a:pt x="1627" y="395"/>
                      <a:pt x="2046" y="243"/>
                    </a:cubicBezTo>
                    <a:cubicBezTo>
                      <a:pt x="2429" y="121"/>
                      <a:pt x="2801" y="61"/>
                      <a:pt x="3257" y="30"/>
                    </a:cubicBezTo>
                    <a:cubicBezTo>
                      <a:pt x="3713" y="0"/>
                      <a:pt x="4254" y="0"/>
                      <a:pt x="4975" y="0"/>
                    </a:cubicBezTo>
                    <a:lnTo>
                      <a:pt x="4953" y="0"/>
                    </a:lnTo>
                    <a:close/>
                  </a:path>
                </a:pathLst>
              </a:custGeom>
              <a:solidFill>
                <a:schemeClr val="accent4">
                  <a:hueOff val="102361"/>
                  <a:satOff val="14118"/>
                  <a:lumOff val="106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/>
              </a:p>
            </p:txBody>
          </p:sp>
          <p:sp>
            <p:nvSpPr>
              <p:cNvPr id="20" name="图像系统"/>
              <p:cNvSpPr/>
              <p:nvPr/>
            </p:nvSpPr>
            <p:spPr>
              <a:xfrm>
                <a:off x="-1" y="339764"/>
                <a:ext cx="1279674" cy="59047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/>
              <a:p>
                <a:pPr algn="ctr"/>
                <a:r>
                  <a:rPr lang="zh-CN" altLang="en-US" dirty="0"/>
                  <a:t>计算机</a:t>
                </a:r>
                <a:endParaRPr dirty="0"/>
              </a:p>
            </p:txBody>
          </p:sp>
        </p:grpSp>
        <p:grpSp>
          <p:nvGrpSpPr>
            <p:cNvPr id="9" name="成组"/>
            <p:cNvGrpSpPr/>
            <p:nvPr/>
          </p:nvGrpSpPr>
          <p:grpSpPr>
            <a:xfrm>
              <a:off x="10204450" y="4146550"/>
              <a:ext cx="4219045" cy="2228850"/>
              <a:chOff x="-751423" y="-958850"/>
              <a:chExt cx="4219044" cy="2228850"/>
            </a:xfrm>
          </p:grpSpPr>
          <p:sp>
            <p:nvSpPr>
              <p:cNvPr id="17" name="形状"/>
              <p:cNvSpPr/>
              <p:nvPr/>
            </p:nvSpPr>
            <p:spPr>
              <a:xfrm>
                <a:off x="-751423" y="-958850"/>
                <a:ext cx="4219044" cy="2228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53" y="0"/>
                    </a:moveTo>
                    <a:lnTo>
                      <a:pt x="16647" y="0"/>
                    </a:lnTo>
                    <a:cubicBezTo>
                      <a:pt x="17357" y="0"/>
                      <a:pt x="17892" y="0"/>
                      <a:pt x="18346" y="30"/>
                    </a:cubicBezTo>
                    <a:cubicBezTo>
                      <a:pt x="18799" y="61"/>
                      <a:pt x="19171" y="121"/>
                      <a:pt x="19554" y="243"/>
                    </a:cubicBezTo>
                    <a:cubicBezTo>
                      <a:pt x="19973" y="395"/>
                      <a:pt x="20348" y="637"/>
                      <a:pt x="20656" y="944"/>
                    </a:cubicBezTo>
                    <a:cubicBezTo>
                      <a:pt x="20963" y="1252"/>
                      <a:pt x="21205" y="1627"/>
                      <a:pt x="21357" y="2046"/>
                    </a:cubicBezTo>
                    <a:cubicBezTo>
                      <a:pt x="21479" y="2429"/>
                      <a:pt x="21539" y="2801"/>
                      <a:pt x="21570" y="3257"/>
                    </a:cubicBezTo>
                    <a:cubicBezTo>
                      <a:pt x="21600" y="3713"/>
                      <a:pt x="21600" y="4254"/>
                      <a:pt x="21600" y="4975"/>
                    </a:cubicBezTo>
                    <a:lnTo>
                      <a:pt x="21600" y="16647"/>
                    </a:lnTo>
                    <a:cubicBezTo>
                      <a:pt x="21600" y="17357"/>
                      <a:pt x="21600" y="17892"/>
                      <a:pt x="21570" y="18346"/>
                    </a:cubicBezTo>
                    <a:cubicBezTo>
                      <a:pt x="21539" y="18799"/>
                      <a:pt x="21479" y="19171"/>
                      <a:pt x="21357" y="19554"/>
                    </a:cubicBezTo>
                    <a:cubicBezTo>
                      <a:pt x="21205" y="19973"/>
                      <a:pt x="20963" y="20348"/>
                      <a:pt x="20656" y="20656"/>
                    </a:cubicBezTo>
                    <a:cubicBezTo>
                      <a:pt x="20348" y="20963"/>
                      <a:pt x="19973" y="21205"/>
                      <a:pt x="19554" y="21357"/>
                    </a:cubicBezTo>
                    <a:cubicBezTo>
                      <a:pt x="19171" y="21479"/>
                      <a:pt x="18799" y="21539"/>
                      <a:pt x="18343" y="21570"/>
                    </a:cubicBezTo>
                    <a:cubicBezTo>
                      <a:pt x="17887" y="21600"/>
                      <a:pt x="17346" y="21600"/>
                      <a:pt x="16625" y="21600"/>
                    </a:cubicBezTo>
                    <a:lnTo>
                      <a:pt x="4953" y="21600"/>
                    </a:lnTo>
                    <a:cubicBezTo>
                      <a:pt x="4243" y="21600"/>
                      <a:pt x="3708" y="21600"/>
                      <a:pt x="3254" y="21570"/>
                    </a:cubicBezTo>
                    <a:cubicBezTo>
                      <a:pt x="2801" y="21539"/>
                      <a:pt x="2429" y="21479"/>
                      <a:pt x="2046" y="21357"/>
                    </a:cubicBezTo>
                    <a:cubicBezTo>
                      <a:pt x="1627" y="21205"/>
                      <a:pt x="1252" y="20963"/>
                      <a:pt x="944" y="20656"/>
                    </a:cubicBezTo>
                    <a:cubicBezTo>
                      <a:pt x="637" y="20348"/>
                      <a:pt x="395" y="19973"/>
                      <a:pt x="243" y="19554"/>
                    </a:cubicBezTo>
                    <a:cubicBezTo>
                      <a:pt x="121" y="19171"/>
                      <a:pt x="61" y="18799"/>
                      <a:pt x="30" y="18343"/>
                    </a:cubicBezTo>
                    <a:cubicBezTo>
                      <a:pt x="0" y="17887"/>
                      <a:pt x="0" y="17346"/>
                      <a:pt x="0" y="16625"/>
                    </a:cubicBezTo>
                    <a:lnTo>
                      <a:pt x="0" y="4953"/>
                    </a:lnTo>
                    <a:cubicBezTo>
                      <a:pt x="0" y="4243"/>
                      <a:pt x="0" y="3708"/>
                      <a:pt x="30" y="3254"/>
                    </a:cubicBezTo>
                    <a:cubicBezTo>
                      <a:pt x="61" y="2801"/>
                      <a:pt x="121" y="2429"/>
                      <a:pt x="243" y="2046"/>
                    </a:cubicBezTo>
                    <a:cubicBezTo>
                      <a:pt x="395" y="1627"/>
                      <a:pt x="637" y="1252"/>
                      <a:pt x="944" y="944"/>
                    </a:cubicBezTo>
                    <a:cubicBezTo>
                      <a:pt x="1252" y="637"/>
                      <a:pt x="1627" y="395"/>
                      <a:pt x="2046" y="243"/>
                    </a:cubicBezTo>
                    <a:cubicBezTo>
                      <a:pt x="2429" y="121"/>
                      <a:pt x="2801" y="61"/>
                      <a:pt x="3257" y="30"/>
                    </a:cubicBezTo>
                    <a:cubicBezTo>
                      <a:pt x="3713" y="0"/>
                      <a:pt x="4254" y="0"/>
                      <a:pt x="4975" y="0"/>
                    </a:cubicBezTo>
                    <a:lnTo>
                      <a:pt x="4953" y="0"/>
                    </a:lnTo>
                    <a:close/>
                  </a:path>
                </a:pathLst>
              </a:custGeom>
              <a:solidFill>
                <a:schemeClr val="accent4">
                  <a:hueOff val="102361"/>
                  <a:satOff val="14118"/>
                  <a:lumOff val="106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/>
              </a:p>
            </p:txBody>
          </p:sp>
          <p:sp>
            <p:nvSpPr>
              <p:cNvPr id="18" name="设备"/>
              <p:cNvSpPr/>
              <p:nvPr/>
            </p:nvSpPr>
            <p:spPr>
              <a:xfrm>
                <a:off x="-433667" y="-723090"/>
                <a:ext cx="3583532" cy="16916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rgbClr val="FF0000"/>
                    </a:solidFill>
                  </a:rPr>
                  <a:t>分类、定位、检测和分割</a:t>
                </a:r>
                <a:endParaRPr sz="320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0" name="箭头"/>
            <p:cNvSpPr/>
            <p:nvPr/>
          </p:nvSpPr>
          <p:spPr>
            <a:xfrm rot="3627856">
              <a:off x="1095375" y="6986275"/>
              <a:ext cx="1997224" cy="604987"/>
            </a:xfrm>
            <a:prstGeom prst="rightArrow">
              <a:avLst>
                <a:gd name="adj1" fmla="val 43710"/>
                <a:gd name="adj2" fmla="val 115597"/>
              </a:avLst>
            </a:prstGeom>
            <a:solidFill>
              <a:schemeClr val="accent4">
                <a:hueOff val="102361"/>
                <a:satOff val="14118"/>
                <a:lumOff val="10675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1" name="箭头"/>
            <p:cNvSpPr/>
            <p:nvPr/>
          </p:nvSpPr>
          <p:spPr>
            <a:xfrm rot="18879086">
              <a:off x="4081165" y="6842601"/>
              <a:ext cx="1950369" cy="743546"/>
            </a:xfrm>
            <a:prstGeom prst="rightArrow">
              <a:avLst>
                <a:gd name="adj1" fmla="val 32000"/>
                <a:gd name="adj2" fmla="val 109314"/>
              </a:avLst>
            </a:prstGeom>
            <a:solidFill>
              <a:schemeClr val="accent4">
                <a:hueOff val="102361"/>
                <a:satOff val="14118"/>
                <a:lumOff val="10675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" name="箭头"/>
            <p:cNvSpPr/>
            <p:nvPr/>
          </p:nvSpPr>
          <p:spPr>
            <a:xfrm rot="3627856">
              <a:off x="7271484" y="6986275"/>
              <a:ext cx="1997225" cy="604987"/>
            </a:xfrm>
            <a:prstGeom prst="rightArrow">
              <a:avLst>
                <a:gd name="adj1" fmla="val 43710"/>
                <a:gd name="adj2" fmla="val 115597"/>
              </a:avLst>
            </a:prstGeom>
            <a:solidFill>
              <a:schemeClr val="accent4">
                <a:hueOff val="102361"/>
                <a:satOff val="14118"/>
                <a:lumOff val="10675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" name="箭头"/>
            <p:cNvSpPr/>
            <p:nvPr/>
          </p:nvSpPr>
          <p:spPr>
            <a:xfrm rot="18879086">
              <a:off x="10030107" y="6842601"/>
              <a:ext cx="1950369" cy="743546"/>
            </a:xfrm>
            <a:prstGeom prst="rightArrow">
              <a:avLst>
                <a:gd name="adj1" fmla="val 32000"/>
                <a:gd name="adj2" fmla="val 109314"/>
              </a:avLst>
            </a:prstGeom>
            <a:solidFill>
              <a:schemeClr val="accent4">
                <a:hueOff val="102361"/>
                <a:satOff val="14118"/>
                <a:lumOff val="10675"/>
              </a:schemeClr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" name="图像信号"/>
            <p:cNvSpPr/>
            <p:nvPr/>
          </p:nvSpPr>
          <p:spPr>
            <a:xfrm>
              <a:off x="507149" y="6995828"/>
              <a:ext cx="1333501" cy="520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t>图像信号</a:t>
              </a:r>
            </a:p>
          </p:txBody>
        </p:sp>
        <p:sp>
          <p:nvSpPr>
            <p:cNvPr id="15" name="数字化信号"/>
            <p:cNvSpPr/>
            <p:nvPr/>
          </p:nvSpPr>
          <p:spPr>
            <a:xfrm>
              <a:off x="5883088" y="6480412"/>
              <a:ext cx="1638301" cy="5207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rPr dirty="0" err="1"/>
                <a:t>数字化信号</a:t>
              </a:r>
              <a:endParaRPr dirty="0"/>
            </a:p>
          </p:txBody>
        </p:sp>
        <p:sp>
          <p:nvSpPr>
            <p:cNvPr id="16" name="判别、控制"/>
            <p:cNvSpPr/>
            <p:nvPr/>
          </p:nvSpPr>
          <p:spPr>
            <a:xfrm>
              <a:off x="11178058" y="7528790"/>
              <a:ext cx="1299990" cy="59047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处理算法</a:t>
              </a:r>
              <a:endParaRPr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7942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ctrTitle"/>
          </p:nvPr>
        </p:nvSpPr>
        <p:spPr>
          <a:xfrm>
            <a:off x="986970" y="193492"/>
            <a:ext cx="7801996" cy="622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zh-CN" altLang="en-US" sz="4400" dirty="0"/>
              <a:t>计算机视觉的任务（</a:t>
            </a:r>
            <a:r>
              <a:rPr lang="en-US" altLang="zh-CN" sz="4400" dirty="0"/>
              <a:t>Visual Task</a:t>
            </a:r>
            <a:r>
              <a:rPr lang="zh-CN" altLang="en-US" sz="4400" dirty="0"/>
              <a:t>）</a:t>
            </a:r>
            <a:endParaRPr lang="en" sz="4400" dirty="0"/>
          </a:p>
        </p:txBody>
      </p:sp>
      <p:sp>
        <p:nvSpPr>
          <p:cNvPr id="40" name="Shape 40"/>
          <p:cNvSpPr txBox="1"/>
          <p:nvPr/>
        </p:nvSpPr>
        <p:spPr>
          <a:xfrm>
            <a:off x="704187" y="1231420"/>
            <a:ext cx="4914188" cy="9854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indent="-355600"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CN" altLang="en-US" sz="2400" dirty="0"/>
              <a:t>分类 </a:t>
            </a:r>
            <a:r>
              <a:rPr lang="en-US" altLang="zh-CN" sz="2400" dirty="0"/>
              <a:t>Image </a:t>
            </a:r>
            <a:r>
              <a:rPr lang="en-US" sz="2400" dirty="0"/>
              <a:t>C</a:t>
            </a:r>
            <a:r>
              <a:rPr lang="en" sz="2400" dirty="0"/>
              <a:t>lassification</a:t>
            </a:r>
          </a:p>
          <a:p>
            <a:pPr marL="457200" indent="-355600"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CN" altLang="en-US" sz="2400" dirty="0"/>
              <a:t>对象类别</a:t>
            </a:r>
            <a:endParaRPr lang="en" sz="2400" dirty="0"/>
          </a:p>
        </p:txBody>
      </p:sp>
      <p:pic>
        <p:nvPicPr>
          <p:cNvPr id="41" name="Shape 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4559" y="5271876"/>
            <a:ext cx="2097008" cy="15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Shape 42"/>
          <p:cNvSpPr txBox="1"/>
          <p:nvPr/>
        </p:nvSpPr>
        <p:spPr>
          <a:xfrm>
            <a:off x="704187" y="2499136"/>
            <a:ext cx="3917058" cy="9799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indent="-355600"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CN" altLang="en-US" sz="2400" dirty="0"/>
              <a:t>定位</a:t>
            </a:r>
            <a:r>
              <a:rPr lang="en" sz="2400" dirty="0"/>
              <a:t>localization</a:t>
            </a:r>
          </a:p>
          <a:p>
            <a:pPr marL="457200" indent="-355600"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CN" altLang="en-US" sz="2400" dirty="0"/>
              <a:t>对象位置</a:t>
            </a:r>
            <a:endParaRPr lang="en" sz="2400" dirty="0"/>
          </a:p>
          <a:p>
            <a:endParaRPr sz="2400" dirty="0"/>
          </a:p>
        </p:txBody>
      </p:sp>
      <p:sp>
        <p:nvSpPr>
          <p:cNvPr id="43" name="Shape 43"/>
          <p:cNvSpPr txBox="1"/>
          <p:nvPr/>
        </p:nvSpPr>
        <p:spPr>
          <a:xfrm>
            <a:off x="746680" y="4111225"/>
            <a:ext cx="3917058" cy="11605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indent="-355600"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CN" altLang="en-US" sz="2400" dirty="0"/>
              <a:t>检测</a:t>
            </a:r>
            <a:r>
              <a:rPr lang="en" sz="2400" dirty="0"/>
              <a:t>detection</a:t>
            </a:r>
          </a:p>
          <a:p>
            <a:pPr marL="457200" indent="-355600"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CN" altLang="en-US" sz="2400" dirty="0"/>
              <a:t>对象类别与位置</a:t>
            </a:r>
            <a:endParaRPr lang="en" sz="2400" dirty="0"/>
          </a:p>
        </p:txBody>
      </p:sp>
      <p:sp>
        <p:nvSpPr>
          <p:cNvPr id="44" name="Shape 44"/>
          <p:cNvSpPr txBox="1"/>
          <p:nvPr/>
        </p:nvSpPr>
        <p:spPr>
          <a:xfrm>
            <a:off x="704187" y="5659675"/>
            <a:ext cx="3917057" cy="9936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indent="-355600"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CN" altLang="en-US" sz="2400" dirty="0"/>
              <a:t>分割</a:t>
            </a:r>
            <a:r>
              <a:rPr lang="en" sz="2400" dirty="0"/>
              <a:t>segmentation</a:t>
            </a:r>
          </a:p>
          <a:p>
            <a:pPr marL="457200" indent="-355600"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CN" altLang="en-US" sz="2400" dirty="0"/>
              <a:t>场景解析与标记</a:t>
            </a:r>
            <a:endParaRPr lang="en" sz="2400" dirty="0"/>
          </a:p>
        </p:txBody>
      </p:sp>
      <p:pic>
        <p:nvPicPr>
          <p:cNvPr id="45" name="Shape 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9704" y="839538"/>
            <a:ext cx="2848070" cy="144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Shape 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4012" y="2301612"/>
            <a:ext cx="2754954" cy="1374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Shape 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1518" y="3671484"/>
            <a:ext cx="2959280" cy="1600329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Shape 48"/>
          <p:cNvSpPr/>
          <p:nvPr/>
        </p:nvSpPr>
        <p:spPr>
          <a:xfrm>
            <a:off x="9726276" y="997419"/>
            <a:ext cx="774300" cy="51987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1905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9" name="Shape 49"/>
          <p:cNvSpPr txBox="1"/>
          <p:nvPr/>
        </p:nvSpPr>
        <p:spPr>
          <a:xfrm>
            <a:off x="9166855" y="6196119"/>
            <a:ext cx="867664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zh-CN" altLang="en-US" dirty="0">
                <a:solidFill>
                  <a:srgbClr val="1155CC"/>
                </a:solidFill>
              </a:rPr>
              <a:t>困难</a:t>
            </a:r>
            <a:endParaRPr lang="en" dirty="0">
              <a:solidFill>
                <a:srgbClr val="1155CC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04187" y="862088"/>
            <a:ext cx="4136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Visual Object, </a:t>
            </a:r>
            <a:r>
              <a:rPr lang="zh-CN" altLang="en-US" dirty="0">
                <a:solidFill>
                  <a:srgbClr val="FF0000"/>
                </a:solidFill>
              </a:rPr>
              <a:t>对象，又称物体，目标等</a:t>
            </a:r>
          </a:p>
        </p:txBody>
      </p:sp>
    </p:spTree>
    <p:extLst>
      <p:ext uri="{BB962C8B-B14F-4D97-AF65-F5344CB8AC3E}">
        <p14:creationId xmlns:p14="http://schemas.microsoft.com/office/powerpoint/2010/main" val="376978052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分类、定位、检测、分割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å¾åè¯å«åå¤§ç±»ä»»å¡ï¼å¾åæ¥æºäºcs231n 2016è¯¾ä»¶Le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68" y="1914158"/>
            <a:ext cx="11201400" cy="4638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3737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14688" y="3028949"/>
            <a:ext cx="7957318" cy="22223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zh-CN" altLang="en-US" sz="4400" dirty="0"/>
              <a:t>计算机视觉识别指标</a:t>
            </a:r>
            <a:endParaRPr lang="en-US" altLang="zh-CN" sz="4400" dirty="0"/>
          </a:p>
          <a:p>
            <a:pPr marL="0" indent="0" algn="ctr">
              <a:buNone/>
            </a:pPr>
            <a:endParaRPr lang="en-US" altLang="zh-CN" sz="4400" dirty="0"/>
          </a:p>
          <a:p>
            <a:pPr marL="0" indent="0" algn="ctr">
              <a:buNone/>
            </a:pPr>
            <a:r>
              <a:rPr lang="en-US" altLang="zh-CN" sz="4400" dirty="0"/>
              <a:t>OD Index</a:t>
            </a:r>
            <a:endParaRPr lang="zh-CN" altLang="en-US" sz="4400" dirty="0"/>
          </a:p>
          <a:p>
            <a:pPr marL="0" indent="0" algn="ctr">
              <a:buNone/>
            </a:pPr>
            <a:endParaRPr lang="en-US" altLang="zh-CN" sz="4400" dirty="0"/>
          </a:p>
        </p:txBody>
      </p:sp>
    </p:spTree>
    <p:extLst>
      <p:ext uri="{BB962C8B-B14F-4D97-AF65-F5344CB8AC3E}">
        <p14:creationId xmlns:p14="http://schemas.microsoft.com/office/powerpoint/2010/main" val="112783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8766"/>
          </a:xfrm>
        </p:spPr>
        <p:txBody>
          <a:bodyPr/>
          <a:lstStyle/>
          <a:p>
            <a:r>
              <a:rPr lang="zh-CN" altLang="en-US" dirty="0"/>
              <a:t>识别的指标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66621"/>
            <a:ext cx="10816244" cy="529439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精确率（</a:t>
            </a:r>
            <a:r>
              <a:rPr lang="en-US" altLang="zh-CN" dirty="0">
                <a:solidFill>
                  <a:srgbClr val="FF0000"/>
                </a:solidFill>
              </a:rPr>
              <a:t>precision</a:t>
            </a:r>
            <a:r>
              <a:rPr lang="zh-CN" altLang="en-US" dirty="0">
                <a:solidFill>
                  <a:srgbClr val="FF0000"/>
                </a:solidFill>
              </a:rPr>
              <a:t>）</a:t>
            </a:r>
            <a:r>
              <a:rPr lang="zh-CN" altLang="en-US" dirty="0"/>
              <a:t>是</a:t>
            </a:r>
            <a:r>
              <a:rPr lang="zh-CN" altLang="en-US" u="sng" dirty="0"/>
              <a:t>针对预测结果</a:t>
            </a:r>
            <a:r>
              <a:rPr lang="zh-CN" altLang="en-US" dirty="0"/>
              <a:t>而言的，它表示的是预测为正的样本中有多少是真正的正样本。预测（分类）为正有两种可能：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sz="2500" dirty="0"/>
              <a:t>一种是把</a:t>
            </a:r>
            <a:r>
              <a:rPr lang="zh-CN" altLang="en-US" sz="2500" b="1" dirty="0">
                <a:solidFill>
                  <a:srgbClr val="FF0000"/>
                </a:solidFill>
              </a:rPr>
              <a:t>正类预测为正类</a:t>
            </a:r>
            <a:r>
              <a:rPr lang="en-US" altLang="zh-CN" sz="2500" b="1" dirty="0">
                <a:solidFill>
                  <a:srgbClr val="FF0000"/>
                </a:solidFill>
              </a:rPr>
              <a:t>(TP)</a:t>
            </a:r>
            <a:r>
              <a:rPr lang="zh-CN" altLang="en-US" sz="2500" dirty="0"/>
              <a:t>，</a:t>
            </a:r>
            <a:endParaRPr lang="en-US" altLang="zh-CN" sz="2500" dirty="0"/>
          </a:p>
          <a:p>
            <a:pPr lvl="1">
              <a:lnSpc>
                <a:spcPct val="120000"/>
              </a:lnSpc>
            </a:pPr>
            <a:r>
              <a:rPr lang="zh-CN" altLang="en-US" sz="2500" dirty="0"/>
              <a:t>另一种是把</a:t>
            </a:r>
            <a:r>
              <a:rPr lang="zh-CN" altLang="en-US" sz="2500" b="1" dirty="0">
                <a:solidFill>
                  <a:srgbClr val="FF0000"/>
                </a:solidFill>
              </a:rPr>
              <a:t>负类预测为正类</a:t>
            </a:r>
            <a:r>
              <a:rPr lang="en-US" altLang="zh-CN" sz="2500" b="1" dirty="0">
                <a:solidFill>
                  <a:srgbClr val="FF0000"/>
                </a:solidFill>
              </a:rPr>
              <a:t>(FP)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召回率（</a:t>
            </a:r>
            <a:r>
              <a:rPr lang="en-US" altLang="zh-CN" dirty="0">
                <a:solidFill>
                  <a:srgbClr val="FF0000"/>
                </a:solidFill>
              </a:rPr>
              <a:t>recall</a:t>
            </a:r>
            <a:r>
              <a:rPr lang="zh-CN" altLang="en-US" dirty="0">
                <a:solidFill>
                  <a:srgbClr val="FF0000"/>
                </a:solidFill>
              </a:rPr>
              <a:t>）</a:t>
            </a:r>
            <a:r>
              <a:rPr lang="zh-CN" altLang="en-US" dirty="0"/>
              <a:t>是</a:t>
            </a:r>
            <a:r>
              <a:rPr lang="zh-CN" altLang="en-US" u="sng" dirty="0"/>
              <a:t>针对原来的样本</a:t>
            </a:r>
            <a:r>
              <a:rPr lang="zh-CN" altLang="en-US" dirty="0"/>
              <a:t>而言的，它表示的是样本中的正例有多少被预测正确了。预测（分类）为负有两种可能：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一种是把</a:t>
            </a:r>
            <a:r>
              <a:rPr lang="zh-CN" altLang="en-US" b="1" dirty="0">
                <a:solidFill>
                  <a:srgbClr val="FF0000"/>
                </a:solidFill>
              </a:rPr>
              <a:t>原来的负类预测成负类</a:t>
            </a:r>
            <a:r>
              <a:rPr lang="en-US" altLang="zh-CN" b="1" dirty="0">
                <a:solidFill>
                  <a:srgbClr val="FF0000"/>
                </a:solidFill>
              </a:rPr>
              <a:t>(TN)</a:t>
            </a:r>
            <a:r>
              <a:rPr lang="zh-CN" altLang="en-US" dirty="0"/>
              <a:t>，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另一种是把</a:t>
            </a:r>
            <a:r>
              <a:rPr lang="zh-CN" altLang="en-US" b="1" dirty="0">
                <a:solidFill>
                  <a:srgbClr val="FF0000"/>
                </a:solidFill>
              </a:rPr>
              <a:t>原来的正类预测为负类</a:t>
            </a:r>
            <a:r>
              <a:rPr lang="en-US" altLang="zh-CN" b="1" dirty="0">
                <a:solidFill>
                  <a:srgbClr val="FF0000"/>
                </a:solidFill>
              </a:rPr>
              <a:t>(FN)</a:t>
            </a:r>
          </a:p>
          <a:p>
            <a:pPr>
              <a:lnSpc>
                <a:spcPct val="120000"/>
              </a:lnSpc>
            </a:pPr>
            <a:r>
              <a:rPr lang="zh-CN" altLang="en-US" sz="2900" dirty="0">
                <a:solidFill>
                  <a:srgbClr val="FF0000"/>
                </a:solidFill>
              </a:rPr>
              <a:t>准确率</a:t>
            </a:r>
            <a:r>
              <a:rPr lang="en-US" altLang="zh-CN" sz="2900" dirty="0">
                <a:solidFill>
                  <a:srgbClr val="FF0000"/>
                </a:solidFill>
              </a:rPr>
              <a:t>(accuracy) </a:t>
            </a:r>
            <a:r>
              <a:rPr lang="zh-CN" altLang="en-US" dirty="0"/>
              <a:t>是指对于</a:t>
            </a:r>
            <a:r>
              <a:rPr lang="zh-CN" altLang="en-US" u="sng" dirty="0"/>
              <a:t>给定的测试数据集</a:t>
            </a:r>
            <a:r>
              <a:rPr lang="zh-CN" altLang="en-US" dirty="0"/>
              <a:t>，分类器正确分类的样本数与总样本数之比。（也就是损失函数是</a:t>
            </a:r>
            <a:r>
              <a:rPr lang="en-US" altLang="zh-CN" dirty="0"/>
              <a:t>0-1</a:t>
            </a:r>
            <a:r>
              <a:rPr lang="zh-CN" altLang="en-US" dirty="0"/>
              <a:t>损失时测试数据集上的准确率）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精确率</a:t>
            </a:r>
            <a:r>
              <a:rPr lang="en-US" altLang="zh-CN" dirty="0"/>
              <a:t>(precision) = TP/(TP+FP)  </a:t>
            </a:r>
          </a:p>
          <a:p>
            <a:pPr>
              <a:lnSpc>
                <a:spcPct val="120000"/>
              </a:lnSpc>
            </a:pPr>
            <a:r>
              <a:rPr lang="zh-CN" altLang="en-US" dirty="0"/>
              <a:t>召回率</a:t>
            </a:r>
            <a:r>
              <a:rPr lang="en-US" altLang="zh-CN" dirty="0"/>
              <a:t>(recall) = TP/(TP+FN)  </a:t>
            </a:r>
          </a:p>
          <a:p>
            <a:pPr>
              <a:lnSpc>
                <a:spcPct val="120000"/>
              </a:lnSpc>
            </a:pPr>
            <a:r>
              <a:rPr lang="zh-CN" altLang="en-US" dirty="0"/>
              <a:t>准确率</a:t>
            </a:r>
            <a:r>
              <a:rPr lang="en-US" altLang="zh-CN" dirty="0"/>
              <a:t>(accuracy) = (TP+TN)/(TP+FN+FP+TN) = = </a:t>
            </a:r>
            <a:r>
              <a:rPr lang="zh-CN" altLang="en-US" dirty="0"/>
              <a:t>预测对的</a:t>
            </a:r>
            <a:r>
              <a:rPr lang="en-US" altLang="zh-CN" dirty="0"/>
              <a:t>/</a:t>
            </a:r>
            <a:r>
              <a:rPr lang="zh-CN" altLang="en-US" dirty="0"/>
              <a:t>所有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53377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1506"/>
          </a:xfrm>
        </p:spPr>
        <p:txBody>
          <a:bodyPr/>
          <a:lstStyle/>
          <a:p>
            <a:r>
              <a:rPr lang="zh-CN" altLang="en-US" dirty="0"/>
              <a:t>举例说明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83298"/>
            <a:ext cx="10879318" cy="4848657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例子：</a:t>
            </a:r>
            <a:endParaRPr lang="en-US" altLang="zh-CN" dirty="0"/>
          </a:p>
          <a:p>
            <a:pPr lvl="1"/>
            <a:r>
              <a:rPr lang="zh-CN" altLang="en-US" dirty="0"/>
              <a:t>假设我们手上</a:t>
            </a:r>
            <a:r>
              <a:rPr lang="en-US" altLang="zh-CN" dirty="0"/>
              <a:t>100</a:t>
            </a:r>
            <a:r>
              <a:rPr lang="zh-CN" altLang="en-US" dirty="0"/>
              <a:t>张样本图片，有</a:t>
            </a:r>
            <a:r>
              <a:rPr lang="en-US" altLang="zh-CN" dirty="0"/>
              <a:t>70</a:t>
            </a:r>
            <a:r>
              <a:rPr lang="zh-CN" altLang="en-US" dirty="0"/>
              <a:t>个正样本（猫图片），</a:t>
            </a:r>
            <a:r>
              <a:rPr lang="en-US" altLang="zh-CN" dirty="0"/>
              <a:t>30</a:t>
            </a:r>
            <a:r>
              <a:rPr lang="zh-CN" altLang="en-US" dirty="0"/>
              <a:t>个负样本（狗图片），</a:t>
            </a:r>
            <a:endParaRPr lang="en-US" altLang="zh-CN" dirty="0"/>
          </a:p>
          <a:p>
            <a:pPr lvl="1"/>
            <a:r>
              <a:rPr lang="zh-CN" altLang="en-US" dirty="0"/>
              <a:t>计算机视觉的任务要找出所有的正样本（猫图片），</a:t>
            </a:r>
            <a:endParaRPr lang="en-US" altLang="zh-CN" dirty="0"/>
          </a:p>
          <a:p>
            <a:pPr lvl="1"/>
            <a:r>
              <a:rPr lang="zh-CN" altLang="en-US" dirty="0"/>
              <a:t>识别系统查找出</a:t>
            </a:r>
            <a:r>
              <a:rPr lang="en-US" altLang="zh-CN" dirty="0"/>
              <a:t>50</a:t>
            </a:r>
            <a:r>
              <a:rPr lang="zh-CN" altLang="en-US" dirty="0"/>
              <a:t>个（猫图片），其中只有</a:t>
            </a:r>
            <a:r>
              <a:rPr lang="en-US" altLang="zh-CN" dirty="0"/>
              <a:t>40</a:t>
            </a:r>
            <a:r>
              <a:rPr lang="zh-CN" altLang="en-US" dirty="0"/>
              <a:t>个是真正的正样本（猫图片）。</a:t>
            </a:r>
            <a:endParaRPr lang="en-US" altLang="zh-CN" dirty="0"/>
          </a:p>
          <a:p>
            <a:r>
              <a:rPr lang="zh-CN" altLang="en-US" dirty="0"/>
              <a:t>计算识别指标：</a:t>
            </a:r>
          </a:p>
          <a:p>
            <a:pPr lvl="1"/>
            <a:r>
              <a:rPr lang="en-US" altLang="zh-CN" dirty="0"/>
              <a:t>TP: </a:t>
            </a:r>
            <a:r>
              <a:rPr lang="zh-CN" altLang="en-US" dirty="0"/>
              <a:t>将正类预测为正类数 </a:t>
            </a:r>
            <a:r>
              <a:rPr lang="en-US" altLang="zh-CN" dirty="0"/>
              <a:t>40</a:t>
            </a:r>
          </a:p>
          <a:p>
            <a:pPr lvl="1"/>
            <a:r>
              <a:rPr lang="en-US" altLang="zh-CN" dirty="0"/>
              <a:t>FN: </a:t>
            </a:r>
            <a:r>
              <a:rPr lang="zh-CN" altLang="en-US" dirty="0"/>
              <a:t>将正类预测为负类数 </a:t>
            </a:r>
            <a:r>
              <a:rPr lang="en-US" altLang="zh-CN" dirty="0"/>
              <a:t>30</a:t>
            </a:r>
          </a:p>
          <a:p>
            <a:pPr lvl="1"/>
            <a:r>
              <a:rPr lang="en-US" altLang="zh-CN" dirty="0"/>
              <a:t>FP: </a:t>
            </a:r>
            <a:r>
              <a:rPr lang="zh-CN" altLang="en-US" dirty="0"/>
              <a:t>将负类预测为正类数 </a:t>
            </a:r>
            <a:r>
              <a:rPr lang="en-US" altLang="zh-CN" dirty="0"/>
              <a:t>10</a:t>
            </a:r>
          </a:p>
          <a:p>
            <a:pPr lvl="1"/>
            <a:r>
              <a:rPr lang="en-US" altLang="zh-CN" dirty="0"/>
              <a:t>TN: </a:t>
            </a:r>
            <a:r>
              <a:rPr lang="zh-CN" altLang="en-US" dirty="0"/>
              <a:t>将负类预测为负类数 </a:t>
            </a:r>
            <a:r>
              <a:rPr lang="en-US" altLang="zh-CN" dirty="0"/>
              <a:t>20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精确率</a:t>
            </a:r>
            <a:r>
              <a:rPr lang="en-US" altLang="zh-CN" dirty="0">
                <a:solidFill>
                  <a:srgbClr val="FF0000"/>
                </a:solidFill>
              </a:rPr>
              <a:t>(precision) </a:t>
            </a:r>
            <a:r>
              <a:rPr lang="en-US" altLang="zh-CN" dirty="0"/>
              <a:t>= TP/(TP+FP) = 80% 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召回率</a:t>
            </a:r>
            <a:r>
              <a:rPr lang="en-US" altLang="zh-CN" dirty="0">
                <a:solidFill>
                  <a:srgbClr val="FF0000"/>
                </a:solidFill>
              </a:rPr>
              <a:t>(recall) </a:t>
            </a:r>
            <a:r>
              <a:rPr lang="en-US" altLang="zh-CN" dirty="0"/>
              <a:t>= TP/(TP+FN) = 4/7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准确率</a:t>
            </a:r>
            <a:r>
              <a:rPr lang="en-US" altLang="zh-CN" dirty="0">
                <a:solidFill>
                  <a:srgbClr val="FF0000"/>
                </a:solidFill>
              </a:rPr>
              <a:t>(accuracy) </a:t>
            </a:r>
            <a:r>
              <a:rPr lang="en-US" altLang="zh-CN" dirty="0"/>
              <a:t>= </a:t>
            </a:r>
            <a:r>
              <a:rPr lang="zh-CN" altLang="en-US" dirty="0"/>
              <a:t>预测对的</a:t>
            </a:r>
            <a:r>
              <a:rPr lang="en-US" altLang="zh-CN" dirty="0"/>
              <a:t>/</a:t>
            </a:r>
            <a:r>
              <a:rPr lang="zh-CN" altLang="en-US" dirty="0"/>
              <a:t>所有 </a:t>
            </a:r>
            <a:r>
              <a:rPr lang="en-US" altLang="zh-CN" dirty="0"/>
              <a:t>= (TP+TN)/(TP+FN+FP+TN) = 60%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5471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3462</TotalTime>
  <Words>2903</Words>
  <Application>Microsoft Macintosh PowerPoint</Application>
  <PresentationFormat>宽屏</PresentationFormat>
  <Paragraphs>235</Paragraphs>
  <Slides>39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6" baseType="lpstr">
      <vt:lpstr>等线</vt:lpstr>
      <vt:lpstr>等线 Light</vt:lpstr>
      <vt:lpstr>仿宋</vt:lpstr>
      <vt:lpstr>Arial</vt:lpstr>
      <vt:lpstr>Cambria Math</vt:lpstr>
      <vt:lpstr>Times New Roman</vt:lpstr>
      <vt:lpstr>Office 主题​​</vt:lpstr>
      <vt:lpstr>Visual Object Detection  视觉对象检测</vt:lpstr>
      <vt:lpstr>目录</vt:lpstr>
      <vt:lpstr>PowerPoint 演示文稿</vt:lpstr>
      <vt:lpstr>计算机视觉</vt:lpstr>
      <vt:lpstr>计算机视觉的任务（Visual Task）</vt:lpstr>
      <vt:lpstr>分类、定位、检测、分割</vt:lpstr>
      <vt:lpstr>PowerPoint 演示文稿</vt:lpstr>
      <vt:lpstr>识别的指标</vt:lpstr>
      <vt:lpstr>举例说明</vt:lpstr>
      <vt:lpstr>对象检测的识别精确率指标</vt:lpstr>
      <vt:lpstr>平均精确率均值mAP（识别准确率指标之一）</vt:lpstr>
      <vt:lpstr>PR曲线的AUC指标（识别准确率指标之二）</vt:lpstr>
      <vt:lpstr>最佳工作状态</vt:lpstr>
      <vt:lpstr>PowerPoint 演示文稿</vt:lpstr>
      <vt:lpstr>IOU（重叠联合比）</vt:lpstr>
      <vt:lpstr>视觉对象检测的错误类型</vt:lpstr>
      <vt:lpstr>视觉对象检测方法</vt:lpstr>
      <vt:lpstr>参考资料</vt:lpstr>
      <vt:lpstr>R-CNN</vt:lpstr>
      <vt:lpstr>R-CNN</vt:lpstr>
      <vt:lpstr>R-CNN的缺点 </vt:lpstr>
      <vt:lpstr>Fast R-CNN改进R-CNN</vt:lpstr>
      <vt:lpstr>Fast R-CNN</vt:lpstr>
      <vt:lpstr>Fast R-CNN优点</vt:lpstr>
      <vt:lpstr>Faster R-CNN改进Fast R-CNN</vt:lpstr>
      <vt:lpstr>Faster R-CNN</vt:lpstr>
      <vt:lpstr>Faster R-CNN</vt:lpstr>
      <vt:lpstr>Faster R-CNN效果</vt:lpstr>
      <vt:lpstr>PowerPoint 演示文稿</vt:lpstr>
      <vt:lpstr>YOLO算法</vt:lpstr>
      <vt:lpstr>参考资料</vt:lpstr>
      <vt:lpstr>YOLO v1</vt:lpstr>
      <vt:lpstr>PowerPoint 演示文稿</vt:lpstr>
      <vt:lpstr>SSD</vt:lpstr>
      <vt:lpstr>PowerPoint 演示文稿</vt:lpstr>
      <vt:lpstr>参考资料</vt:lpstr>
      <vt:lpstr>Semantic Segmentation</vt:lpstr>
      <vt:lpstr>参考资料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zhenchen</dc:creator>
  <cp:lastModifiedBy>书畅 许</cp:lastModifiedBy>
  <cp:revision>158</cp:revision>
  <dcterms:created xsi:type="dcterms:W3CDTF">2017-04-10T05:38:44Z</dcterms:created>
  <dcterms:modified xsi:type="dcterms:W3CDTF">2019-11-19T13:02:05Z</dcterms:modified>
</cp:coreProperties>
</file>

<file path=docProps/thumbnail.jpeg>
</file>